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318" r:id="rId3"/>
    <p:sldId id="319" r:id="rId4"/>
    <p:sldId id="321" r:id="rId5"/>
    <p:sldId id="322" r:id="rId6"/>
    <p:sldId id="323" r:id="rId7"/>
    <p:sldId id="324" r:id="rId8"/>
    <p:sldId id="326" r:id="rId9"/>
    <p:sldId id="327" r:id="rId10"/>
    <p:sldId id="328" r:id="rId11"/>
    <p:sldId id="329" r:id="rId12"/>
    <p:sldId id="330" r:id="rId13"/>
    <p:sldId id="331" r:id="rId14"/>
    <p:sldId id="332" r:id="rId15"/>
    <p:sldId id="33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CLERCQ Géraldine" initials="LG" lastIdx="24" clrIdx="0">
    <p:extLst>
      <p:ext uri="{19B8F6BF-5375-455C-9EA6-DF929625EA0E}">
        <p15:presenceInfo xmlns:p15="http://schemas.microsoft.com/office/powerpoint/2012/main" userId="S-1-5-21-1928522056-2746708041-2288540682-67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6" d="100"/>
          <a:sy n="116" d="100"/>
        </p:scale>
        <p:origin x="42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738386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‹N°›</a:t>
            </a:fld>
            <a:endParaRPr lang="en-US" dirty="0"/>
          </a:p>
        </p:txBody>
      </p:sp>
    </p:spTree>
    <p:extLst>
      <p:ext uri="{BB962C8B-B14F-4D97-AF65-F5344CB8AC3E}">
        <p14:creationId xmlns:p14="http://schemas.microsoft.com/office/powerpoint/2010/main" val="2936829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57685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5/25/2020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spTree>
    <p:extLst>
      <p:ext uri="{BB962C8B-B14F-4D97-AF65-F5344CB8AC3E}">
        <p14:creationId xmlns:p14="http://schemas.microsoft.com/office/powerpoint/2010/main" val="2323887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236054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043175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98951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smtClean="0"/>
              <a:t>5/25/2020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spTree>
    <p:extLst>
      <p:ext uri="{BB962C8B-B14F-4D97-AF65-F5344CB8AC3E}">
        <p14:creationId xmlns:p14="http://schemas.microsoft.com/office/powerpoint/2010/main" val="2385391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5/25/2020</a:t>
            </a:fld>
            <a:endParaRPr lang="en-US" dirty="0"/>
          </a:p>
        </p:txBody>
      </p:sp>
    </p:spTree>
    <p:extLst>
      <p:ext uri="{BB962C8B-B14F-4D97-AF65-F5344CB8AC3E}">
        <p14:creationId xmlns:p14="http://schemas.microsoft.com/office/powerpoint/2010/main" val="1460322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633860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94433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299465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71747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65616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spTree>
    <p:extLst>
      <p:ext uri="{BB962C8B-B14F-4D97-AF65-F5344CB8AC3E}">
        <p14:creationId xmlns:p14="http://schemas.microsoft.com/office/powerpoint/2010/main" val="470006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30975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5/25/2020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4007149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BE" dirty="0"/>
              <a:t>Une introduction au droit constitutionnel belge</a:t>
            </a:r>
          </a:p>
        </p:txBody>
      </p:sp>
      <p:sp>
        <p:nvSpPr>
          <p:cNvPr id="3" name="Sous-titre 2"/>
          <p:cNvSpPr>
            <a:spLocks noGrp="1"/>
          </p:cNvSpPr>
          <p:nvPr>
            <p:ph type="subTitle" idx="1"/>
          </p:nvPr>
        </p:nvSpPr>
        <p:spPr/>
        <p:txBody>
          <a:bodyPr>
            <a:normAutofit lnSpcReduction="10000"/>
          </a:bodyPr>
          <a:lstStyle/>
          <a:p>
            <a:r>
              <a:rPr lang="fr-BE" dirty="0"/>
              <a:t> Stéphane RIXHON</a:t>
            </a:r>
          </a:p>
          <a:p>
            <a:r>
              <a:rPr lang="fr-BE" dirty="0"/>
              <a:t>Avocat </a:t>
            </a:r>
            <a:r>
              <a:rPr lang="fr-BE" dirty="0" err="1"/>
              <a:t>partner</a:t>
            </a:r>
            <a:endParaRPr lang="fr-BE" dirty="0"/>
          </a:p>
          <a:p>
            <a:r>
              <a:rPr lang="fr-BE" dirty="0" err="1"/>
              <a:t>Castiaux</a:t>
            </a:r>
            <a:r>
              <a:rPr lang="fr-BE" dirty="0"/>
              <a:t> &amp; </a:t>
            </a:r>
            <a:r>
              <a:rPr lang="fr-BE" dirty="0" err="1"/>
              <a:t>Partners</a:t>
            </a:r>
            <a:r>
              <a:rPr lang="fr-BE" dirty="0"/>
              <a:t> </a:t>
            </a:r>
          </a:p>
        </p:txBody>
      </p:sp>
    </p:spTree>
    <p:extLst>
      <p:ext uri="{BB962C8B-B14F-4D97-AF65-F5344CB8AC3E}">
        <p14:creationId xmlns:p14="http://schemas.microsoft.com/office/powerpoint/2010/main" val="1982555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4D3DA7-7791-4664-8A31-C87192F292C9}"/>
              </a:ext>
            </a:extLst>
          </p:cNvPr>
          <p:cNvSpPr>
            <a:spLocks noGrp="1"/>
          </p:cNvSpPr>
          <p:nvPr>
            <p:ph type="title"/>
          </p:nvPr>
        </p:nvSpPr>
        <p:spPr/>
        <p:txBody>
          <a:bodyPr/>
          <a:lstStyle/>
          <a:p>
            <a:r>
              <a:rPr lang="fr-FR" dirty="0"/>
              <a:t>Table des matières</a:t>
            </a:r>
            <a:endParaRPr lang="fr-BE" dirty="0"/>
          </a:p>
        </p:txBody>
      </p:sp>
      <p:sp>
        <p:nvSpPr>
          <p:cNvPr id="3" name="Espace réservé du contenu 2">
            <a:extLst>
              <a:ext uri="{FF2B5EF4-FFF2-40B4-BE49-F238E27FC236}">
                <a16:creationId xmlns:a16="http://schemas.microsoft.com/office/drawing/2014/main" id="{1AF57B4C-2F60-40E8-A837-44F91283B9CD}"/>
              </a:ext>
            </a:extLst>
          </p:cNvPr>
          <p:cNvSpPr>
            <a:spLocks noGrp="1"/>
          </p:cNvSpPr>
          <p:nvPr>
            <p:ph idx="1"/>
          </p:nvPr>
        </p:nvSpPr>
        <p:spPr>
          <a:xfrm>
            <a:off x="677334" y="1409351"/>
            <a:ext cx="8596668" cy="4632012"/>
          </a:xfrm>
        </p:spPr>
        <p:txBody>
          <a:bodyPr>
            <a:normAutofit/>
          </a:bodyPr>
          <a:lstStyle/>
          <a:p>
            <a:r>
              <a:rPr lang="fr-FR" b="1" dirty="0"/>
              <a:t>I. Une longue tradition d’autonomie locale</a:t>
            </a:r>
          </a:p>
          <a:p>
            <a:r>
              <a:rPr lang="fr-FR" dirty="0">
                <a:solidFill>
                  <a:prstClr val="black">
                    <a:lumMod val="75000"/>
                    <a:lumOff val="25000"/>
                  </a:prstClr>
                </a:solidFill>
              </a:rPr>
              <a:t>II. Un Etat bourgeois</a:t>
            </a:r>
          </a:p>
          <a:p>
            <a:r>
              <a:rPr lang="fr-FR" dirty="0">
                <a:solidFill>
                  <a:prstClr val="black">
                    <a:lumMod val="75000"/>
                    <a:lumOff val="25000"/>
                  </a:prstClr>
                </a:solidFill>
              </a:rPr>
              <a:t>III. Une démocratie</a:t>
            </a:r>
          </a:p>
          <a:p>
            <a:r>
              <a:rPr lang="fr-FR" dirty="0">
                <a:solidFill>
                  <a:prstClr val="black">
                    <a:lumMod val="75000"/>
                    <a:lumOff val="25000"/>
                  </a:prstClr>
                </a:solidFill>
              </a:rPr>
              <a:t>IV. « La Belgique est un Etat fédéral »</a:t>
            </a:r>
          </a:p>
          <a:p>
            <a:r>
              <a:rPr lang="fr-FR" dirty="0">
                <a:solidFill>
                  <a:prstClr val="black">
                    <a:lumMod val="75000"/>
                    <a:lumOff val="25000"/>
                  </a:prstClr>
                </a:solidFill>
              </a:rPr>
              <a:t>V. Un pays en Europe</a:t>
            </a:r>
          </a:p>
          <a:p>
            <a:r>
              <a:rPr lang="fr-FR" dirty="0">
                <a:solidFill>
                  <a:prstClr val="black">
                    <a:lumMod val="75000"/>
                    <a:lumOff val="25000"/>
                  </a:prstClr>
                </a:solidFill>
              </a:rPr>
              <a:t>VI. La Constitution belge aujourd’hui</a:t>
            </a:r>
          </a:p>
          <a:p>
            <a:pPr lvl="1">
              <a:buClr>
                <a:srgbClr val="D34817"/>
              </a:buClr>
            </a:pPr>
            <a:endParaRPr lang="fr-FR" dirty="0">
              <a:solidFill>
                <a:prstClr val="black">
                  <a:lumMod val="75000"/>
                  <a:lumOff val="25000"/>
                </a:prstClr>
              </a:solidFill>
            </a:endParaRPr>
          </a:p>
          <a:p>
            <a:pPr lvl="1"/>
            <a:endParaRPr lang="fr-FR" dirty="0"/>
          </a:p>
          <a:p>
            <a:pPr lvl="1"/>
            <a:endParaRPr lang="fr-FR" dirty="0"/>
          </a:p>
          <a:p>
            <a:pPr lvl="1"/>
            <a:endParaRPr lang="fr-FR" dirty="0"/>
          </a:p>
        </p:txBody>
      </p:sp>
    </p:spTree>
    <p:extLst>
      <p:ext uri="{BB962C8B-B14F-4D97-AF65-F5344CB8AC3E}">
        <p14:creationId xmlns:p14="http://schemas.microsoft.com/office/powerpoint/2010/main" val="2778059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lstStyle/>
          <a:p>
            <a:r>
              <a:rPr lang="fr-BE" dirty="0"/>
              <a:t>Jules César dans la Guerre des Gaules : </a:t>
            </a:r>
            <a:r>
              <a:rPr lang="sv-SE" dirty="0"/>
              <a:t>”Horum omnium fortissimi sunt Belgae”</a:t>
            </a:r>
          </a:p>
          <a:p>
            <a:endParaRPr lang="sv-SE" dirty="0"/>
          </a:p>
          <a:p>
            <a:endParaRPr lang="sv-SE" dirty="0"/>
          </a:p>
          <a:p>
            <a:endParaRPr lang="fr-BE" dirty="0"/>
          </a:p>
        </p:txBody>
      </p:sp>
      <p:pic>
        <p:nvPicPr>
          <p:cNvPr id="5" name="Image 4">
            <a:extLst>
              <a:ext uri="{FF2B5EF4-FFF2-40B4-BE49-F238E27FC236}">
                <a16:creationId xmlns:a16="http://schemas.microsoft.com/office/drawing/2014/main" id="{70638CDD-8D31-4392-99C5-2B51ACC51DE4}"/>
              </a:ext>
            </a:extLst>
          </p:cNvPr>
          <p:cNvPicPr>
            <a:picLocks noChangeAspect="1"/>
          </p:cNvPicPr>
          <p:nvPr/>
        </p:nvPicPr>
        <p:blipFill>
          <a:blip r:embed="rId2"/>
          <a:stretch>
            <a:fillRect/>
          </a:stretch>
        </p:blipFill>
        <p:spPr>
          <a:xfrm>
            <a:off x="1019270" y="2924345"/>
            <a:ext cx="2402032" cy="2353260"/>
          </a:xfrm>
          <a:prstGeom prst="rect">
            <a:avLst/>
          </a:prstGeom>
        </p:spPr>
      </p:pic>
    </p:spTree>
    <p:extLst>
      <p:ext uri="{BB962C8B-B14F-4D97-AF65-F5344CB8AC3E}">
        <p14:creationId xmlns:p14="http://schemas.microsoft.com/office/powerpoint/2010/main" val="3029925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lstStyle/>
          <a:p>
            <a:r>
              <a:rPr lang="fr-BE" dirty="0"/>
              <a:t>Réunion des Provinces de l’actuelle Belgique sous Charlemagne</a:t>
            </a:r>
            <a:endParaRPr lang="sv-SE" dirty="0"/>
          </a:p>
          <a:p>
            <a:endParaRPr lang="sv-SE" dirty="0"/>
          </a:p>
          <a:p>
            <a:endParaRPr lang="sv-SE" dirty="0"/>
          </a:p>
          <a:p>
            <a:endParaRPr lang="fr-BE" dirty="0"/>
          </a:p>
        </p:txBody>
      </p:sp>
      <p:pic>
        <p:nvPicPr>
          <p:cNvPr id="6" name="Espace réservé du contenu 4">
            <a:extLst>
              <a:ext uri="{FF2B5EF4-FFF2-40B4-BE49-F238E27FC236}">
                <a16:creationId xmlns:a16="http://schemas.microsoft.com/office/drawing/2014/main" id="{5B11A61A-2E80-44D6-9BD0-6CB8A06F3141}"/>
              </a:ext>
            </a:extLst>
          </p:cNvPr>
          <p:cNvPicPr>
            <a:picLocks noChangeAspect="1"/>
          </p:cNvPicPr>
          <p:nvPr/>
        </p:nvPicPr>
        <p:blipFill>
          <a:blip r:embed="rId2"/>
          <a:stretch>
            <a:fillRect/>
          </a:stretch>
        </p:blipFill>
        <p:spPr>
          <a:xfrm>
            <a:off x="2239853" y="2596815"/>
            <a:ext cx="5471629" cy="3881437"/>
          </a:xfrm>
          <a:prstGeom prst="rect">
            <a:avLst/>
          </a:prstGeom>
        </p:spPr>
      </p:pic>
    </p:spTree>
    <p:extLst>
      <p:ext uri="{BB962C8B-B14F-4D97-AF65-F5344CB8AC3E}">
        <p14:creationId xmlns:p14="http://schemas.microsoft.com/office/powerpoint/2010/main" val="2739017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lstStyle/>
          <a:p>
            <a:r>
              <a:rPr lang="fr-BE" dirty="0"/>
              <a:t>Puis division politique par le Traité de Verdun</a:t>
            </a:r>
            <a:endParaRPr lang="sv-SE" dirty="0"/>
          </a:p>
          <a:p>
            <a:endParaRPr lang="sv-SE" dirty="0"/>
          </a:p>
          <a:p>
            <a:endParaRPr lang="sv-SE" dirty="0"/>
          </a:p>
          <a:p>
            <a:endParaRPr lang="fr-BE" dirty="0"/>
          </a:p>
        </p:txBody>
      </p:sp>
      <p:pic>
        <p:nvPicPr>
          <p:cNvPr id="5" name="Espace réservé du contenu 8">
            <a:extLst>
              <a:ext uri="{FF2B5EF4-FFF2-40B4-BE49-F238E27FC236}">
                <a16:creationId xmlns:a16="http://schemas.microsoft.com/office/drawing/2014/main" id="{0F9952A5-8B1E-4C3B-8C8A-5FCBD29A37F0}"/>
              </a:ext>
            </a:extLst>
          </p:cNvPr>
          <p:cNvPicPr>
            <a:picLocks noChangeAspect="1"/>
          </p:cNvPicPr>
          <p:nvPr/>
        </p:nvPicPr>
        <p:blipFill>
          <a:blip r:embed="rId2"/>
          <a:stretch>
            <a:fillRect/>
          </a:stretch>
        </p:blipFill>
        <p:spPr>
          <a:xfrm>
            <a:off x="2369249" y="2655538"/>
            <a:ext cx="5124009" cy="3881437"/>
          </a:xfrm>
          <a:prstGeom prst="rect">
            <a:avLst/>
          </a:prstGeom>
        </p:spPr>
      </p:pic>
    </p:spTree>
    <p:extLst>
      <p:ext uri="{BB962C8B-B14F-4D97-AF65-F5344CB8AC3E}">
        <p14:creationId xmlns:p14="http://schemas.microsoft.com/office/powerpoint/2010/main" val="1009773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lstStyle/>
          <a:p>
            <a:r>
              <a:rPr lang="fr-BE" dirty="0"/>
              <a:t>Division politique consommée par l’histoire…</a:t>
            </a:r>
            <a:endParaRPr lang="sv-SE" dirty="0"/>
          </a:p>
          <a:p>
            <a:endParaRPr lang="sv-SE" dirty="0"/>
          </a:p>
          <a:p>
            <a:endParaRPr lang="sv-SE" dirty="0"/>
          </a:p>
          <a:p>
            <a:endParaRPr lang="fr-BE" dirty="0"/>
          </a:p>
        </p:txBody>
      </p:sp>
      <p:pic>
        <p:nvPicPr>
          <p:cNvPr id="6" name="Espace réservé du contenu 12">
            <a:extLst>
              <a:ext uri="{FF2B5EF4-FFF2-40B4-BE49-F238E27FC236}">
                <a16:creationId xmlns:a16="http://schemas.microsoft.com/office/drawing/2014/main" id="{587933F7-E404-4EB5-99EB-65E8D52D7B80}"/>
              </a:ext>
            </a:extLst>
          </p:cNvPr>
          <p:cNvPicPr>
            <a:picLocks noChangeAspect="1"/>
          </p:cNvPicPr>
          <p:nvPr/>
        </p:nvPicPr>
        <p:blipFill>
          <a:blip r:embed="rId2"/>
          <a:stretch>
            <a:fillRect/>
          </a:stretch>
        </p:blipFill>
        <p:spPr>
          <a:xfrm>
            <a:off x="4178757" y="2673065"/>
            <a:ext cx="3881953" cy="3040864"/>
          </a:xfrm>
          <a:prstGeom prst="rect">
            <a:avLst/>
          </a:prstGeom>
        </p:spPr>
      </p:pic>
      <p:pic>
        <p:nvPicPr>
          <p:cNvPr id="7" name="Image 6">
            <a:extLst>
              <a:ext uri="{FF2B5EF4-FFF2-40B4-BE49-F238E27FC236}">
                <a16:creationId xmlns:a16="http://schemas.microsoft.com/office/drawing/2014/main" id="{E6925BD3-8B54-44E7-95BD-684EABCE3E34}"/>
              </a:ext>
            </a:extLst>
          </p:cNvPr>
          <p:cNvPicPr>
            <a:picLocks noChangeAspect="1"/>
          </p:cNvPicPr>
          <p:nvPr/>
        </p:nvPicPr>
        <p:blipFill>
          <a:blip r:embed="rId3"/>
          <a:stretch>
            <a:fillRect/>
          </a:stretch>
        </p:blipFill>
        <p:spPr>
          <a:xfrm>
            <a:off x="0" y="2673065"/>
            <a:ext cx="4178757" cy="3134068"/>
          </a:xfrm>
          <a:prstGeom prst="rect">
            <a:avLst/>
          </a:prstGeom>
        </p:spPr>
      </p:pic>
      <p:pic>
        <p:nvPicPr>
          <p:cNvPr id="9" name="Image 8">
            <a:extLst>
              <a:ext uri="{FF2B5EF4-FFF2-40B4-BE49-F238E27FC236}">
                <a16:creationId xmlns:a16="http://schemas.microsoft.com/office/drawing/2014/main" id="{9275CB49-371C-4BA3-AC77-97E2D41CB00B}"/>
              </a:ext>
            </a:extLst>
          </p:cNvPr>
          <p:cNvPicPr>
            <a:picLocks noChangeAspect="1"/>
          </p:cNvPicPr>
          <p:nvPr/>
        </p:nvPicPr>
        <p:blipFill>
          <a:blip r:embed="rId4"/>
          <a:stretch>
            <a:fillRect/>
          </a:stretch>
        </p:blipFill>
        <p:spPr>
          <a:xfrm>
            <a:off x="8060710" y="2673064"/>
            <a:ext cx="4011338" cy="2712667"/>
          </a:xfrm>
          <a:prstGeom prst="rect">
            <a:avLst/>
          </a:prstGeom>
        </p:spPr>
      </p:pic>
    </p:spTree>
    <p:extLst>
      <p:ext uri="{BB962C8B-B14F-4D97-AF65-F5344CB8AC3E}">
        <p14:creationId xmlns:p14="http://schemas.microsoft.com/office/powerpoint/2010/main" val="83808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lstStyle/>
          <a:p>
            <a:r>
              <a:rPr lang="fr-BE" dirty="0"/>
              <a:t>Mais s’il n’y a pas d’unité politique belge avant 1830, les Villes de l’actuelle Belgique sont souvent remarquables :</a:t>
            </a:r>
          </a:p>
          <a:p>
            <a:r>
              <a:rPr lang="fr-BE" dirty="0"/>
              <a:t>Ex. : la Ville de Huy, qui est la première à disposer d’une Charte en Europe (1066) http://connaitrelawallonie.wallonie.be/fr/histoire/timeline/27-aout-1066-la-charte-de-huy#.XphiR25uKUk</a:t>
            </a:r>
          </a:p>
          <a:p>
            <a:r>
              <a:rPr lang="sv-SE" dirty="0"/>
              <a:t>Ex. 2 : la Principauté de Liège (985-1789)</a:t>
            </a:r>
          </a:p>
          <a:p>
            <a:r>
              <a:rPr lang="sv-SE" dirty="0"/>
              <a:t>Ex. 3 : Anvers, l’une des Villes les plus puissantes du bas Moyen-Age...</a:t>
            </a:r>
          </a:p>
          <a:p>
            <a:r>
              <a:rPr lang="sv-SE" dirty="0"/>
              <a:t>Ex. 4 : Godefroi de Bouillon = héros national</a:t>
            </a:r>
          </a:p>
          <a:p>
            <a:endParaRPr lang="sv-SE" dirty="0"/>
          </a:p>
          <a:p>
            <a:endParaRPr lang="sv-SE" dirty="0"/>
          </a:p>
          <a:p>
            <a:endParaRPr lang="fr-BE" dirty="0"/>
          </a:p>
        </p:txBody>
      </p:sp>
    </p:spTree>
    <p:extLst>
      <p:ext uri="{BB962C8B-B14F-4D97-AF65-F5344CB8AC3E}">
        <p14:creationId xmlns:p14="http://schemas.microsoft.com/office/powerpoint/2010/main" val="1657037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normAutofit lnSpcReduction="10000"/>
          </a:bodyPr>
          <a:lstStyle/>
          <a:p>
            <a:r>
              <a:rPr lang="fr-BE" dirty="0"/>
              <a:t>Cette tradition municipaliste de la Belgique se retrouve consacrée dès l’indépendance de l’Etat. Ainsi, l’article 1</a:t>
            </a:r>
            <a:r>
              <a:rPr lang="fr-BE" baseline="30000" dirty="0"/>
              <a:t>er</a:t>
            </a:r>
            <a:r>
              <a:rPr lang="fr-BE" dirty="0"/>
              <a:t> de la Constitution du 7 février 1831 indique que :</a:t>
            </a:r>
          </a:p>
          <a:p>
            <a:pPr lvl="1"/>
            <a:r>
              <a:rPr lang="fr-FR" dirty="0"/>
              <a:t>La Belgique est divisée en provinces. Ces provinces sont : Anvers, le Brabant, la Flandre occidentale, la Flandre orientale, le Hainaut, Liège, le Limbourg, le Luxembourg, Namur, sauf les relations du Luxembourg avec la Confédération germanique.</a:t>
            </a:r>
          </a:p>
          <a:p>
            <a:pPr lvl="1"/>
            <a:r>
              <a:rPr lang="fr-FR" dirty="0"/>
              <a:t>Comparer à l’exemple français : Art. 1</a:t>
            </a:r>
            <a:r>
              <a:rPr lang="fr-FR" baseline="30000" dirty="0"/>
              <a:t>er</a:t>
            </a:r>
            <a:r>
              <a:rPr lang="fr-FR" dirty="0"/>
              <a:t>: « La France est une république indivisible »</a:t>
            </a:r>
          </a:p>
          <a:p>
            <a:pPr marL="457200" lvl="1" indent="0">
              <a:buNone/>
            </a:pPr>
            <a:endParaRPr lang="sv-SE" dirty="0"/>
          </a:p>
          <a:p>
            <a:r>
              <a:rPr lang="sv-SE" dirty="0"/>
              <a:t>De plus, les libertés publiques consacrées par le Titre II de la Constitution ressemble à s’y méprendre aux Chartes du Moyen-Age. L’énumération des droits inspirera nombre de Constitutions dans la suite du 19e siècle (Luxembourg, Roumanie, Bulgarie...)</a:t>
            </a:r>
          </a:p>
          <a:p>
            <a:endParaRPr lang="sv-SE" dirty="0"/>
          </a:p>
          <a:p>
            <a:endParaRPr lang="fr-BE" dirty="0"/>
          </a:p>
        </p:txBody>
      </p:sp>
    </p:spTree>
    <p:extLst>
      <p:ext uri="{BB962C8B-B14F-4D97-AF65-F5344CB8AC3E}">
        <p14:creationId xmlns:p14="http://schemas.microsoft.com/office/powerpoint/2010/main" val="3627861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normAutofit lnSpcReduction="10000"/>
          </a:bodyPr>
          <a:lstStyle/>
          <a:p>
            <a:r>
              <a:rPr lang="fr-BE" dirty="0"/>
              <a:t>Si, aujourd’hui, « la Belgique est un Etat fédéral », la tradition municipaliste n’a pas disparue.</a:t>
            </a:r>
          </a:p>
          <a:p>
            <a:r>
              <a:rPr lang="fr-BE" dirty="0"/>
              <a:t>Les Communes ont toutefois supplanté les Provinces en ordre d’importance.</a:t>
            </a:r>
          </a:p>
          <a:p>
            <a:endParaRPr lang="sv-SE" dirty="0"/>
          </a:p>
          <a:p>
            <a:r>
              <a:rPr lang="sv-SE" dirty="0"/>
              <a:t>Les Provinces restent utiles pour déterminer notamment le territoire des Régions flamande et wallonne (art. 5 de la Constitution coordonnée) et le ressort des Cours d’appel (art. 156 de la Constitution coordonnée)</a:t>
            </a:r>
          </a:p>
          <a:p>
            <a:r>
              <a:rPr lang="sv-SE" dirty="0"/>
              <a:t>Elles conservent la maîtrise de ce qui est d’intérêt provincial, mais une loi spéciale peut supprimer les institutions provinciales</a:t>
            </a:r>
          </a:p>
          <a:p>
            <a:r>
              <a:rPr lang="sv-SE" dirty="0"/>
              <a:t>La Constitution préserve encore plusieurs caractéristiques aux Provinces (article 162), notamment l’élection directe des membres des conseils provinciaux</a:t>
            </a:r>
          </a:p>
          <a:p>
            <a:endParaRPr lang="sv-SE" dirty="0"/>
          </a:p>
          <a:p>
            <a:endParaRPr lang="fr-BE" dirty="0"/>
          </a:p>
        </p:txBody>
      </p:sp>
    </p:spTree>
    <p:extLst>
      <p:ext uri="{BB962C8B-B14F-4D97-AF65-F5344CB8AC3E}">
        <p14:creationId xmlns:p14="http://schemas.microsoft.com/office/powerpoint/2010/main" val="840514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normAutofit/>
          </a:bodyPr>
          <a:lstStyle/>
          <a:p>
            <a:r>
              <a:rPr lang="fr-BE" b="1" u="sng" dirty="0"/>
              <a:t>Les Communes</a:t>
            </a:r>
            <a:endParaRPr lang="sv-SE" b="1" u="sng" dirty="0"/>
          </a:p>
          <a:p>
            <a:endParaRPr lang="sv-SE" dirty="0"/>
          </a:p>
          <a:p>
            <a:r>
              <a:rPr lang="sv-SE" dirty="0"/>
              <a:t>Premier échelon démocratique</a:t>
            </a:r>
          </a:p>
          <a:p>
            <a:r>
              <a:rPr lang="sv-SE" dirty="0"/>
              <a:t>Organisées pour l’essentiel par les Régions (// provinces) (art. 6, § 1er, VIII de la Loi spéciale de Réformes Institutionnelles du 8 août 1980, ci-après LSRI), sauf notamment la police administrative générale, qui reste organisée par l’autorité fédérale (art. 6, § 1er, VIII, 1°4e tiret LSRI)</a:t>
            </a:r>
          </a:p>
          <a:p>
            <a:r>
              <a:rPr lang="sv-SE" dirty="0"/>
              <a:t>Mandataires élus directement (art. 162 Const. Coord., 1°), publicité des séances du conseil communal (art. 162, 4°)</a:t>
            </a:r>
          </a:p>
          <a:p>
            <a:endParaRPr lang="sv-SE" dirty="0"/>
          </a:p>
          <a:p>
            <a:endParaRPr lang="sv-SE" dirty="0"/>
          </a:p>
          <a:p>
            <a:endParaRPr lang="fr-BE" dirty="0"/>
          </a:p>
        </p:txBody>
      </p:sp>
    </p:spTree>
    <p:extLst>
      <p:ext uri="{BB962C8B-B14F-4D97-AF65-F5344CB8AC3E}">
        <p14:creationId xmlns:p14="http://schemas.microsoft.com/office/powerpoint/2010/main" val="3217353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normAutofit/>
          </a:bodyPr>
          <a:lstStyle/>
          <a:p>
            <a:r>
              <a:rPr lang="fr-BE" b="1" u="sng" dirty="0"/>
              <a:t>Les Communes</a:t>
            </a:r>
            <a:endParaRPr lang="sv-SE" b="1" u="sng" dirty="0"/>
          </a:p>
          <a:p>
            <a:endParaRPr lang="sv-SE" dirty="0"/>
          </a:p>
          <a:p>
            <a:r>
              <a:rPr lang="sv-SE" dirty="0"/>
              <a:t>Organes décentralisés de l’Etat (art. 162, 3°) : </a:t>
            </a:r>
            <a:r>
              <a:rPr lang="sv-SE" b="1" u="sng" dirty="0"/>
              <a:t>personnalité juridique </a:t>
            </a:r>
            <a:r>
              <a:rPr lang="sv-SE" dirty="0"/>
              <a:t>est accordée aux Communes mais avec un contrôle de </a:t>
            </a:r>
            <a:r>
              <a:rPr lang="sv-SE" b="1" u="sng" dirty="0"/>
              <a:t>tutelle</a:t>
            </a:r>
            <a:r>
              <a:rPr lang="sv-SE" dirty="0"/>
              <a:t> (de légalité et d’intérêt général) essentiellement régional (art. 162, 6°)</a:t>
            </a:r>
          </a:p>
          <a:p>
            <a:r>
              <a:rPr lang="sv-SE" dirty="0"/>
              <a:t>Large pouvoir </a:t>
            </a:r>
            <a:r>
              <a:rPr lang="sv-SE" b="1" u="sng" dirty="0"/>
              <a:t>fiscal</a:t>
            </a:r>
            <a:r>
              <a:rPr lang="sv-SE" dirty="0"/>
              <a:t> accordé aux conseil communaux (art. 170, § 4 Const. Coord.)</a:t>
            </a:r>
          </a:p>
          <a:p>
            <a:r>
              <a:rPr lang="sv-SE" dirty="0"/>
              <a:t>Rédaction des actes d’Etat civil confiée aux Communes (art. 164 Const. Coord.) </a:t>
            </a:r>
          </a:p>
          <a:p>
            <a:endParaRPr lang="sv-SE" dirty="0"/>
          </a:p>
          <a:p>
            <a:endParaRPr lang="sv-SE" dirty="0"/>
          </a:p>
          <a:p>
            <a:endParaRPr lang="sv-SE" dirty="0"/>
          </a:p>
          <a:p>
            <a:endParaRPr lang="fr-BE" dirty="0"/>
          </a:p>
        </p:txBody>
      </p:sp>
    </p:spTree>
    <p:extLst>
      <p:ext uri="{BB962C8B-B14F-4D97-AF65-F5344CB8AC3E}">
        <p14:creationId xmlns:p14="http://schemas.microsoft.com/office/powerpoint/2010/main" val="1371888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normAutofit/>
          </a:bodyPr>
          <a:lstStyle/>
          <a:p>
            <a:r>
              <a:rPr lang="fr-BE" b="1" u="sng" dirty="0"/>
              <a:t>Les Communes</a:t>
            </a:r>
            <a:endParaRPr lang="sv-SE" b="1" u="sng" dirty="0"/>
          </a:p>
          <a:p>
            <a:endParaRPr lang="sv-SE" dirty="0"/>
          </a:p>
          <a:p>
            <a:r>
              <a:rPr lang="sv-SE" dirty="0"/>
              <a:t>Intérêt communal (art. 162, 2° Const. Coord.)</a:t>
            </a:r>
          </a:p>
          <a:p>
            <a:r>
              <a:rPr lang="sv-SE" dirty="0"/>
              <a:t>Attribution de compétence large et générale aux Communes: tout ce que la Commune juge d’intérêt communal relève de sa compétence</a:t>
            </a:r>
          </a:p>
          <a:p>
            <a:r>
              <a:rPr lang="sv-SE" dirty="0"/>
              <a:t>SAUF si le législateur réduit l’intérêt communal</a:t>
            </a:r>
          </a:p>
          <a:p>
            <a:r>
              <a:rPr lang="sv-SE" dirty="0"/>
              <a:t>Ex.: collecte des déchets: d’intérêt communal, sauf si la Région adopte un décret qui dit que c’est d’intérêt régional. Ensuite, la commune peut se voir attribuer la compétence de gérer les déchets pour la Région (elle n’agit plus alors comme autorité décentralisée mais simplement comme une déconcentration de la Région)</a:t>
            </a:r>
          </a:p>
          <a:p>
            <a:endParaRPr lang="sv-SE" dirty="0"/>
          </a:p>
          <a:p>
            <a:endParaRPr lang="sv-SE" dirty="0"/>
          </a:p>
          <a:p>
            <a:endParaRPr lang="sv-SE" dirty="0"/>
          </a:p>
          <a:p>
            <a:endParaRPr lang="fr-BE" dirty="0"/>
          </a:p>
        </p:txBody>
      </p:sp>
    </p:spTree>
    <p:extLst>
      <p:ext uri="{BB962C8B-B14F-4D97-AF65-F5344CB8AC3E}">
        <p14:creationId xmlns:p14="http://schemas.microsoft.com/office/powerpoint/2010/main" val="32913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normAutofit/>
          </a:bodyPr>
          <a:lstStyle/>
          <a:p>
            <a:r>
              <a:rPr lang="fr-BE" b="1" u="sng" dirty="0"/>
              <a:t>Les Communes</a:t>
            </a:r>
            <a:endParaRPr lang="sv-SE" b="1" u="sng" dirty="0"/>
          </a:p>
          <a:p>
            <a:endParaRPr lang="sv-SE" dirty="0"/>
          </a:p>
          <a:p>
            <a:r>
              <a:rPr lang="sv-SE" dirty="0"/>
              <a:t>Protection de l’ordre public général par l’attribution de pouvoirs de police administrative générale (art. 135 § 2 de la Nouvelle loi communale)</a:t>
            </a:r>
          </a:p>
          <a:p>
            <a:r>
              <a:rPr lang="sv-SE" dirty="0"/>
              <a:t>L’ordre public général est composé de la sécurité, de la salubrité et de la tranquilité publics</a:t>
            </a:r>
          </a:p>
          <a:p>
            <a:r>
              <a:rPr lang="sv-SE" dirty="0"/>
              <a:t>La police générale est étrangère à la police des moeurs (&gt;&lt; France)</a:t>
            </a:r>
          </a:p>
          <a:p>
            <a:endParaRPr lang="sv-SE" dirty="0"/>
          </a:p>
          <a:p>
            <a:r>
              <a:rPr lang="sv-SE" dirty="0"/>
              <a:t>Ex : police des spectables, sanctions administratives communales, fermetures de lieux, immeubles menaçants ruine, autorisation de manifester...</a:t>
            </a:r>
          </a:p>
          <a:p>
            <a:endParaRPr lang="sv-SE" dirty="0"/>
          </a:p>
          <a:p>
            <a:endParaRPr lang="sv-SE" dirty="0"/>
          </a:p>
          <a:p>
            <a:endParaRPr lang="sv-SE" dirty="0"/>
          </a:p>
          <a:p>
            <a:endParaRPr lang="fr-BE" dirty="0"/>
          </a:p>
        </p:txBody>
      </p:sp>
    </p:spTree>
    <p:extLst>
      <p:ext uri="{BB962C8B-B14F-4D97-AF65-F5344CB8AC3E}">
        <p14:creationId xmlns:p14="http://schemas.microsoft.com/office/powerpoint/2010/main" val="2891449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normAutofit/>
          </a:bodyPr>
          <a:lstStyle/>
          <a:p>
            <a:r>
              <a:rPr lang="fr-BE" b="1" u="sng" dirty="0"/>
              <a:t>Les Communes</a:t>
            </a:r>
            <a:endParaRPr lang="sv-SE" b="1" u="sng" dirty="0"/>
          </a:p>
          <a:p>
            <a:endParaRPr lang="sv-SE" dirty="0"/>
          </a:p>
          <a:p>
            <a:r>
              <a:rPr lang="sv-SE" dirty="0"/>
              <a:t>Maîtresses principales de la voirie publique</a:t>
            </a:r>
          </a:p>
          <a:p>
            <a:r>
              <a:rPr lang="sv-SE" dirty="0"/>
              <a:t>Presque toutes les voiries sont communales</a:t>
            </a:r>
          </a:p>
          <a:p>
            <a:r>
              <a:rPr lang="sv-SE" dirty="0"/>
              <a:t>Même sur les voiries non communales (sauf l’autoroute), la police générale s’exerce par les Communes</a:t>
            </a:r>
          </a:p>
          <a:p>
            <a:endParaRPr lang="sv-SE" dirty="0"/>
          </a:p>
          <a:p>
            <a:endParaRPr lang="sv-SE" dirty="0"/>
          </a:p>
          <a:p>
            <a:endParaRPr lang="sv-SE" dirty="0"/>
          </a:p>
          <a:p>
            <a:endParaRPr lang="fr-BE" dirty="0"/>
          </a:p>
        </p:txBody>
      </p:sp>
    </p:spTree>
    <p:extLst>
      <p:ext uri="{BB962C8B-B14F-4D97-AF65-F5344CB8AC3E}">
        <p14:creationId xmlns:p14="http://schemas.microsoft.com/office/powerpoint/2010/main" val="2918312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 Une longue tradition d’autonomie locale</a:t>
            </a:r>
          </a:p>
        </p:txBody>
      </p:sp>
      <p:sp>
        <p:nvSpPr>
          <p:cNvPr id="3" name="Espace réservé du contenu 2"/>
          <p:cNvSpPr>
            <a:spLocks noGrp="1"/>
          </p:cNvSpPr>
          <p:nvPr>
            <p:ph idx="1"/>
          </p:nvPr>
        </p:nvSpPr>
        <p:spPr/>
        <p:txBody>
          <a:bodyPr>
            <a:normAutofit/>
          </a:bodyPr>
          <a:lstStyle/>
          <a:p>
            <a:r>
              <a:rPr lang="fr-BE" b="1" u="sng" dirty="0"/>
              <a:t>Les Communes</a:t>
            </a:r>
            <a:endParaRPr lang="sv-SE" b="1" u="sng" dirty="0"/>
          </a:p>
          <a:p>
            <a:endParaRPr lang="sv-SE" dirty="0"/>
          </a:p>
          <a:p>
            <a:r>
              <a:rPr lang="sv-SE" dirty="0"/>
              <a:t>Au 19e siècle, la combinaison de la compétence de police générale et la possession des voiries a permis aux Communes d’organiser une infrastructure propre à un développement prospère de l’économie (cf. Thèse de doctorat de D. YERNAULT)</a:t>
            </a:r>
          </a:p>
          <a:p>
            <a:r>
              <a:rPr lang="sv-SE" dirty="0"/>
              <a:t>Ex.: éclairage public, collecte des déchets...</a:t>
            </a:r>
          </a:p>
          <a:p>
            <a:r>
              <a:rPr lang="sv-SE" dirty="0"/>
              <a:t>Cela a conduit à la création de nombreuses entreprises publiques plus ou moins rattachées au privé (paraétatisme)</a:t>
            </a:r>
          </a:p>
          <a:p>
            <a:endParaRPr lang="sv-SE" dirty="0"/>
          </a:p>
          <a:p>
            <a:endParaRPr lang="sv-SE" dirty="0"/>
          </a:p>
          <a:p>
            <a:endParaRPr lang="sv-SE" dirty="0"/>
          </a:p>
          <a:p>
            <a:endParaRPr lang="fr-BE" dirty="0"/>
          </a:p>
        </p:txBody>
      </p:sp>
    </p:spTree>
    <p:extLst>
      <p:ext uri="{BB962C8B-B14F-4D97-AF65-F5344CB8AC3E}">
        <p14:creationId xmlns:p14="http://schemas.microsoft.com/office/powerpoint/2010/main" val="1708823818"/>
      </p:ext>
    </p:extLst>
  </p:cSld>
  <p:clrMapOvr>
    <a:masterClrMapping/>
  </p:clrMapOvr>
</p:sld>
</file>

<file path=ppt/theme/theme1.xml><?xml version="1.0" encoding="utf-8"?>
<a:theme xmlns:a="http://schemas.openxmlformats.org/drawingml/2006/main" name="Facette">
  <a:themeElements>
    <a:clrScheme name="Orange roug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1924</TotalTime>
  <Words>970</Words>
  <Application>Microsoft Office PowerPoint</Application>
  <PresentationFormat>Grand écran</PresentationFormat>
  <Paragraphs>95</Paragraphs>
  <Slides>15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15</vt:i4>
      </vt:variant>
    </vt:vector>
  </HeadingPairs>
  <TitlesOfParts>
    <vt:vector size="19" baseType="lpstr">
      <vt:lpstr>Arial</vt:lpstr>
      <vt:lpstr>Trebuchet MS</vt:lpstr>
      <vt:lpstr>Wingdings 3</vt:lpstr>
      <vt:lpstr>Facette</vt:lpstr>
      <vt:lpstr>Une introduction au droit constitutionnel belge</vt:lpstr>
      <vt:lpstr>Table des matières</vt:lpstr>
      <vt:lpstr>I. Une longue tradition d’autonomie locale</vt:lpstr>
      <vt:lpstr>I. Une longue tradition d’autonomie locale</vt:lpstr>
      <vt:lpstr>I. Une longue tradition d’autonomie locale</vt:lpstr>
      <vt:lpstr>I. Une longue tradition d’autonomie locale</vt:lpstr>
      <vt:lpstr>I. Une longue tradition d’autonomie locale</vt:lpstr>
      <vt:lpstr>I. Une longue tradition d’autonomie locale</vt:lpstr>
      <vt:lpstr>I. Une longue tradition d’autonomie locale</vt:lpstr>
      <vt:lpstr>I. Une longue tradition d’autonomie locale</vt:lpstr>
      <vt:lpstr>I. Une longue tradition d’autonomie locale</vt:lpstr>
      <vt:lpstr>I. Une longue tradition d’autonomie locale</vt:lpstr>
      <vt:lpstr>I. Une longue tradition d’autonomie locale</vt:lpstr>
      <vt:lpstr>I. Une longue tradition d’autonomie locale</vt:lpstr>
      <vt:lpstr>I. Une longue tradition d’autonomie locale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Finances publiques</dc:title>
  <dc:creator>Stéphane Rixhon</dc:creator>
  <cp:lastModifiedBy>Stephane Rixhon</cp:lastModifiedBy>
  <cp:revision>66</cp:revision>
  <dcterms:created xsi:type="dcterms:W3CDTF">2019-12-14T14:21:06Z</dcterms:created>
  <dcterms:modified xsi:type="dcterms:W3CDTF">2020-05-25T07:07:44Z</dcterms:modified>
</cp:coreProperties>
</file>