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0"/>
  </p:notesMasterIdLst>
  <p:handoutMasterIdLst>
    <p:handoutMasterId r:id="rId61"/>
  </p:handoutMasterIdLst>
  <p:sldIdLst>
    <p:sldId id="256" r:id="rId2"/>
    <p:sldId id="257" r:id="rId3"/>
    <p:sldId id="437" r:id="rId4"/>
    <p:sldId id="412" r:id="rId5"/>
    <p:sldId id="311" r:id="rId6"/>
    <p:sldId id="395" r:id="rId7"/>
    <p:sldId id="297" r:id="rId8"/>
    <p:sldId id="350" r:id="rId9"/>
    <p:sldId id="351" r:id="rId10"/>
    <p:sldId id="352" r:id="rId11"/>
    <p:sldId id="353" r:id="rId12"/>
    <p:sldId id="357" r:id="rId13"/>
    <p:sldId id="354" r:id="rId14"/>
    <p:sldId id="355" r:id="rId15"/>
    <p:sldId id="358" r:id="rId16"/>
    <p:sldId id="359" r:id="rId17"/>
    <p:sldId id="360" r:id="rId18"/>
    <p:sldId id="362" r:id="rId19"/>
    <p:sldId id="363" r:id="rId20"/>
    <p:sldId id="364" r:id="rId21"/>
    <p:sldId id="398" r:id="rId22"/>
    <p:sldId id="399" r:id="rId23"/>
    <p:sldId id="400" r:id="rId24"/>
    <p:sldId id="401" r:id="rId25"/>
    <p:sldId id="407" r:id="rId26"/>
    <p:sldId id="408" r:id="rId27"/>
    <p:sldId id="396" r:id="rId28"/>
    <p:sldId id="365" r:id="rId29"/>
    <p:sldId id="367" r:id="rId30"/>
    <p:sldId id="366" r:id="rId31"/>
    <p:sldId id="368" r:id="rId32"/>
    <p:sldId id="369" r:id="rId33"/>
    <p:sldId id="370" r:id="rId34"/>
    <p:sldId id="371" r:id="rId35"/>
    <p:sldId id="376" r:id="rId36"/>
    <p:sldId id="375" r:id="rId37"/>
    <p:sldId id="372" r:id="rId38"/>
    <p:sldId id="373" r:id="rId39"/>
    <p:sldId id="411" r:id="rId40"/>
    <p:sldId id="374" r:id="rId41"/>
    <p:sldId id="397" r:id="rId42"/>
    <p:sldId id="377" r:id="rId43"/>
    <p:sldId id="378" r:id="rId44"/>
    <p:sldId id="379" r:id="rId45"/>
    <p:sldId id="380" r:id="rId46"/>
    <p:sldId id="381" r:id="rId47"/>
    <p:sldId id="382" r:id="rId48"/>
    <p:sldId id="383" r:id="rId49"/>
    <p:sldId id="385" r:id="rId50"/>
    <p:sldId id="386" r:id="rId51"/>
    <p:sldId id="388" r:id="rId52"/>
    <p:sldId id="387" r:id="rId53"/>
    <p:sldId id="389" r:id="rId54"/>
    <p:sldId id="390" r:id="rId55"/>
    <p:sldId id="391" r:id="rId56"/>
    <p:sldId id="384" r:id="rId57"/>
    <p:sldId id="392" r:id="rId58"/>
    <p:sldId id="279" r:id="rId59"/>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B64A"/>
    <a:srgbClr val="8989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96517" autoAdjust="0"/>
  </p:normalViewPr>
  <p:slideViewPr>
    <p:cSldViewPr snapToGrid="0">
      <p:cViewPr varScale="1">
        <p:scale>
          <a:sx n="103" d="100"/>
          <a:sy n="103" d="100"/>
        </p:scale>
        <p:origin x="114" y="27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E84AF08D-23C1-4654-91D4-C7BEB9BFAFAB}" type="datetimeFigureOut">
              <a:rPr lang="fr-BE" smtClean="0"/>
              <a:t>12-04-22</a:t>
            </a:fld>
            <a:endParaRPr lang="fr-BE"/>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D4676454-A8F3-4606-9E65-EEDEF73092A9}" type="slidenum">
              <a:rPr lang="fr-BE" smtClean="0"/>
              <a:t>‹N°›</a:t>
            </a:fld>
            <a:endParaRPr lang="fr-BE"/>
          </a:p>
        </p:txBody>
      </p:sp>
    </p:spTree>
    <p:extLst>
      <p:ext uri="{BB962C8B-B14F-4D97-AF65-F5344CB8AC3E}">
        <p14:creationId xmlns:p14="http://schemas.microsoft.com/office/powerpoint/2010/main" val="25396366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40C671A-F496-420E-BF70-09C6DDAD11BE}" type="datetimeFigureOut">
              <a:rPr lang="fr-BE" smtClean="0"/>
              <a:t>12-04-22</a:t>
            </a:fld>
            <a:endParaRPr lang="fr-BE"/>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5C231EA-5EC2-4570-A79D-A0C9B7DD4D9F}" type="slidenum">
              <a:rPr lang="fr-BE" smtClean="0"/>
              <a:t>‹N°›</a:t>
            </a:fld>
            <a:endParaRPr lang="fr-BE"/>
          </a:p>
        </p:txBody>
      </p:sp>
    </p:spTree>
    <p:extLst>
      <p:ext uri="{BB962C8B-B14F-4D97-AF65-F5344CB8AC3E}">
        <p14:creationId xmlns:p14="http://schemas.microsoft.com/office/powerpoint/2010/main" val="4021371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C231EA-5EC2-4570-A79D-A0C9B7DD4D9F}"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1861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C231EA-5EC2-4570-A79D-A0C9B7DD4D9F}"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9183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5</a:t>
            </a:fld>
            <a:endParaRPr lang="fr-BE"/>
          </a:p>
        </p:txBody>
      </p:sp>
    </p:spTree>
    <p:extLst>
      <p:ext uri="{BB962C8B-B14F-4D97-AF65-F5344CB8AC3E}">
        <p14:creationId xmlns:p14="http://schemas.microsoft.com/office/powerpoint/2010/main" val="3132876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6</a:t>
            </a:fld>
            <a:endParaRPr lang="fr-BE"/>
          </a:p>
        </p:txBody>
      </p:sp>
    </p:spTree>
    <p:extLst>
      <p:ext uri="{BB962C8B-B14F-4D97-AF65-F5344CB8AC3E}">
        <p14:creationId xmlns:p14="http://schemas.microsoft.com/office/powerpoint/2010/main" val="2210918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7</a:t>
            </a:fld>
            <a:endParaRPr lang="fr-BE"/>
          </a:p>
        </p:txBody>
      </p:sp>
    </p:spTree>
    <p:extLst>
      <p:ext uri="{BB962C8B-B14F-4D97-AF65-F5344CB8AC3E}">
        <p14:creationId xmlns:p14="http://schemas.microsoft.com/office/powerpoint/2010/main" val="122508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8</a:t>
            </a:fld>
            <a:endParaRPr lang="fr-BE"/>
          </a:p>
        </p:txBody>
      </p:sp>
    </p:spTree>
    <p:extLst>
      <p:ext uri="{BB962C8B-B14F-4D97-AF65-F5344CB8AC3E}">
        <p14:creationId xmlns:p14="http://schemas.microsoft.com/office/powerpoint/2010/main" val="936457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9</a:t>
            </a:fld>
            <a:endParaRPr lang="fr-BE"/>
          </a:p>
        </p:txBody>
      </p:sp>
    </p:spTree>
    <p:extLst>
      <p:ext uri="{BB962C8B-B14F-4D97-AF65-F5344CB8AC3E}">
        <p14:creationId xmlns:p14="http://schemas.microsoft.com/office/powerpoint/2010/main" val="300795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10</a:t>
            </a:fld>
            <a:endParaRPr lang="fr-BE"/>
          </a:p>
        </p:txBody>
      </p:sp>
    </p:spTree>
    <p:extLst>
      <p:ext uri="{BB962C8B-B14F-4D97-AF65-F5344CB8AC3E}">
        <p14:creationId xmlns:p14="http://schemas.microsoft.com/office/powerpoint/2010/main" val="4155155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11</a:t>
            </a:fld>
            <a:endParaRPr lang="fr-BE"/>
          </a:p>
        </p:txBody>
      </p:sp>
    </p:spTree>
    <p:extLst>
      <p:ext uri="{BB962C8B-B14F-4D97-AF65-F5344CB8AC3E}">
        <p14:creationId xmlns:p14="http://schemas.microsoft.com/office/powerpoint/2010/main" val="6488130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12</a:t>
            </a:fld>
            <a:endParaRPr lang="fr-BE"/>
          </a:p>
        </p:txBody>
      </p:sp>
    </p:spTree>
    <p:extLst>
      <p:ext uri="{BB962C8B-B14F-4D97-AF65-F5344CB8AC3E}">
        <p14:creationId xmlns:p14="http://schemas.microsoft.com/office/powerpoint/2010/main" val="3453683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13</a:t>
            </a:fld>
            <a:endParaRPr lang="fr-BE"/>
          </a:p>
        </p:txBody>
      </p:sp>
    </p:spTree>
    <p:extLst>
      <p:ext uri="{BB962C8B-B14F-4D97-AF65-F5344CB8AC3E}">
        <p14:creationId xmlns:p14="http://schemas.microsoft.com/office/powerpoint/2010/main" val="5594573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14</a:t>
            </a:fld>
            <a:endParaRPr lang="fr-BE"/>
          </a:p>
        </p:txBody>
      </p:sp>
    </p:spTree>
    <p:extLst>
      <p:ext uri="{BB962C8B-B14F-4D97-AF65-F5344CB8AC3E}">
        <p14:creationId xmlns:p14="http://schemas.microsoft.com/office/powerpoint/2010/main" val="37513930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15</a:t>
            </a:fld>
            <a:endParaRPr lang="fr-BE"/>
          </a:p>
        </p:txBody>
      </p:sp>
    </p:spTree>
    <p:extLst>
      <p:ext uri="{BB962C8B-B14F-4D97-AF65-F5344CB8AC3E}">
        <p14:creationId xmlns:p14="http://schemas.microsoft.com/office/powerpoint/2010/main" val="36509457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16</a:t>
            </a:fld>
            <a:endParaRPr lang="fr-BE"/>
          </a:p>
        </p:txBody>
      </p:sp>
    </p:spTree>
    <p:extLst>
      <p:ext uri="{BB962C8B-B14F-4D97-AF65-F5344CB8AC3E}">
        <p14:creationId xmlns:p14="http://schemas.microsoft.com/office/powerpoint/2010/main" val="34719093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17</a:t>
            </a:fld>
            <a:endParaRPr lang="fr-BE"/>
          </a:p>
        </p:txBody>
      </p:sp>
    </p:spTree>
    <p:extLst>
      <p:ext uri="{BB962C8B-B14F-4D97-AF65-F5344CB8AC3E}">
        <p14:creationId xmlns:p14="http://schemas.microsoft.com/office/powerpoint/2010/main" val="27681565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18</a:t>
            </a:fld>
            <a:endParaRPr lang="fr-BE"/>
          </a:p>
        </p:txBody>
      </p:sp>
    </p:spTree>
    <p:extLst>
      <p:ext uri="{BB962C8B-B14F-4D97-AF65-F5344CB8AC3E}">
        <p14:creationId xmlns:p14="http://schemas.microsoft.com/office/powerpoint/2010/main" val="3727440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19</a:t>
            </a:fld>
            <a:endParaRPr lang="fr-BE"/>
          </a:p>
        </p:txBody>
      </p:sp>
    </p:spTree>
    <p:extLst>
      <p:ext uri="{BB962C8B-B14F-4D97-AF65-F5344CB8AC3E}">
        <p14:creationId xmlns:p14="http://schemas.microsoft.com/office/powerpoint/2010/main" val="3536678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20</a:t>
            </a:fld>
            <a:endParaRPr lang="fr-BE"/>
          </a:p>
        </p:txBody>
      </p:sp>
    </p:spTree>
    <p:extLst>
      <p:ext uri="{BB962C8B-B14F-4D97-AF65-F5344CB8AC3E}">
        <p14:creationId xmlns:p14="http://schemas.microsoft.com/office/powerpoint/2010/main" val="834433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21</a:t>
            </a:fld>
            <a:endParaRPr lang="fr-BE"/>
          </a:p>
        </p:txBody>
      </p:sp>
    </p:spTree>
    <p:extLst>
      <p:ext uri="{BB962C8B-B14F-4D97-AF65-F5344CB8AC3E}">
        <p14:creationId xmlns:p14="http://schemas.microsoft.com/office/powerpoint/2010/main" val="3989973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22</a:t>
            </a:fld>
            <a:endParaRPr lang="fr-BE"/>
          </a:p>
        </p:txBody>
      </p:sp>
    </p:spTree>
    <p:extLst>
      <p:ext uri="{BB962C8B-B14F-4D97-AF65-F5344CB8AC3E}">
        <p14:creationId xmlns:p14="http://schemas.microsoft.com/office/powerpoint/2010/main" val="40548308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23</a:t>
            </a:fld>
            <a:endParaRPr lang="fr-BE"/>
          </a:p>
        </p:txBody>
      </p:sp>
    </p:spTree>
    <p:extLst>
      <p:ext uri="{BB962C8B-B14F-4D97-AF65-F5344CB8AC3E}">
        <p14:creationId xmlns:p14="http://schemas.microsoft.com/office/powerpoint/2010/main" val="3962808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24</a:t>
            </a:fld>
            <a:endParaRPr lang="fr-BE"/>
          </a:p>
        </p:txBody>
      </p:sp>
    </p:spTree>
    <p:extLst>
      <p:ext uri="{BB962C8B-B14F-4D97-AF65-F5344CB8AC3E}">
        <p14:creationId xmlns:p14="http://schemas.microsoft.com/office/powerpoint/2010/main" val="5714363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25</a:t>
            </a:fld>
            <a:endParaRPr lang="fr-BE"/>
          </a:p>
        </p:txBody>
      </p:sp>
    </p:spTree>
    <p:extLst>
      <p:ext uri="{BB962C8B-B14F-4D97-AF65-F5344CB8AC3E}">
        <p14:creationId xmlns:p14="http://schemas.microsoft.com/office/powerpoint/2010/main" val="10488204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26</a:t>
            </a:fld>
            <a:endParaRPr lang="fr-BE"/>
          </a:p>
        </p:txBody>
      </p:sp>
    </p:spTree>
    <p:extLst>
      <p:ext uri="{BB962C8B-B14F-4D97-AF65-F5344CB8AC3E}">
        <p14:creationId xmlns:p14="http://schemas.microsoft.com/office/powerpoint/2010/main" val="5250357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27</a:t>
            </a:fld>
            <a:endParaRPr lang="fr-BE"/>
          </a:p>
        </p:txBody>
      </p:sp>
    </p:spTree>
    <p:extLst>
      <p:ext uri="{BB962C8B-B14F-4D97-AF65-F5344CB8AC3E}">
        <p14:creationId xmlns:p14="http://schemas.microsoft.com/office/powerpoint/2010/main" val="15745905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28</a:t>
            </a:fld>
            <a:endParaRPr lang="fr-BE"/>
          </a:p>
        </p:txBody>
      </p:sp>
    </p:spTree>
    <p:extLst>
      <p:ext uri="{BB962C8B-B14F-4D97-AF65-F5344CB8AC3E}">
        <p14:creationId xmlns:p14="http://schemas.microsoft.com/office/powerpoint/2010/main" val="12817991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29</a:t>
            </a:fld>
            <a:endParaRPr lang="fr-BE"/>
          </a:p>
        </p:txBody>
      </p:sp>
    </p:spTree>
    <p:extLst>
      <p:ext uri="{BB962C8B-B14F-4D97-AF65-F5344CB8AC3E}">
        <p14:creationId xmlns:p14="http://schemas.microsoft.com/office/powerpoint/2010/main" val="27723269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30</a:t>
            </a:fld>
            <a:endParaRPr lang="fr-BE"/>
          </a:p>
        </p:txBody>
      </p:sp>
    </p:spTree>
    <p:extLst>
      <p:ext uri="{BB962C8B-B14F-4D97-AF65-F5344CB8AC3E}">
        <p14:creationId xmlns:p14="http://schemas.microsoft.com/office/powerpoint/2010/main" val="6566077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31</a:t>
            </a:fld>
            <a:endParaRPr lang="fr-BE"/>
          </a:p>
        </p:txBody>
      </p:sp>
    </p:spTree>
    <p:extLst>
      <p:ext uri="{BB962C8B-B14F-4D97-AF65-F5344CB8AC3E}">
        <p14:creationId xmlns:p14="http://schemas.microsoft.com/office/powerpoint/2010/main" val="12880453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32</a:t>
            </a:fld>
            <a:endParaRPr lang="fr-BE"/>
          </a:p>
        </p:txBody>
      </p:sp>
    </p:spTree>
    <p:extLst>
      <p:ext uri="{BB962C8B-B14F-4D97-AF65-F5344CB8AC3E}">
        <p14:creationId xmlns:p14="http://schemas.microsoft.com/office/powerpoint/2010/main" val="938108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33</a:t>
            </a:fld>
            <a:endParaRPr lang="fr-BE"/>
          </a:p>
        </p:txBody>
      </p:sp>
    </p:spTree>
    <p:extLst>
      <p:ext uri="{BB962C8B-B14F-4D97-AF65-F5344CB8AC3E}">
        <p14:creationId xmlns:p14="http://schemas.microsoft.com/office/powerpoint/2010/main" val="32578727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34</a:t>
            </a:fld>
            <a:endParaRPr lang="fr-BE"/>
          </a:p>
        </p:txBody>
      </p:sp>
    </p:spTree>
    <p:extLst>
      <p:ext uri="{BB962C8B-B14F-4D97-AF65-F5344CB8AC3E}">
        <p14:creationId xmlns:p14="http://schemas.microsoft.com/office/powerpoint/2010/main" val="3129324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35</a:t>
            </a:fld>
            <a:endParaRPr lang="fr-BE"/>
          </a:p>
        </p:txBody>
      </p:sp>
    </p:spTree>
    <p:extLst>
      <p:ext uri="{BB962C8B-B14F-4D97-AF65-F5344CB8AC3E}">
        <p14:creationId xmlns:p14="http://schemas.microsoft.com/office/powerpoint/2010/main" val="7821071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36</a:t>
            </a:fld>
            <a:endParaRPr lang="fr-BE"/>
          </a:p>
        </p:txBody>
      </p:sp>
    </p:spTree>
    <p:extLst>
      <p:ext uri="{BB962C8B-B14F-4D97-AF65-F5344CB8AC3E}">
        <p14:creationId xmlns:p14="http://schemas.microsoft.com/office/powerpoint/2010/main" val="15309075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37</a:t>
            </a:fld>
            <a:endParaRPr lang="fr-BE"/>
          </a:p>
        </p:txBody>
      </p:sp>
    </p:spTree>
    <p:extLst>
      <p:ext uri="{BB962C8B-B14F-4D97-AF65-F5344CB8AC3E}">
        <p14:creationId xmlns:p14="http://schemas.microsoft.com/office/powerpoint/2010/main" val="27912668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38</a:t>
            </a:fld>
            <a:endParaRPr lang="fr-BE"/>
          </a:p>
        </p:txBody>
      </p:sp>
    </p:spTree>
    <p:extLst>
      <p:ext uri="{BB962C8B-B14F-4D97-AF65-F5344CB8AC3E}">
        <p14:creationId xmlns:p14="http://schemas.microsoft.com/office/powerpoint/2010/main" val="11834225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39</a:t>
            </a:fld>
            <a:endParaRPr lang="fr-BE"/>
          </a:p>
        </p:txBody>
      </p:sp>
    </p:spTree>
    <p:extLst>
      <p:ext uri="{BB962C8B-B14F-4D97-AF65-F5344CB8AC3E}">
        <p14:creationId xmlns:p14="http://schemas.microsoft.com/office/powerpoint/2010/main" val="27609884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40</a:t>
            </a:fld>
            <a:endParaRPr lang="fr-BE"/>
          </a:p>
        </p:txBody>
      </p:sp>
    </p:spTree>
    <p:extLst>
      <p:ext uri="{BB962C8B-B14F-4D97-AF65-F5344CB8AC3E}">
        <p14:creationId xmlns:p14="http://schemas.microsoft.com/office/powerpoint/2010/main" val="42151881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41</a:t>
            </a:fld>
            <a:endParaRPr lang="fr-BE"/>
          </a:p>
        </p:txBody>
      </p:sp>
    </p:spTree>
    <p:extLst>
      <p:ext uri="{BB962C8B-B14F-4D97-AF65-F5344CB8AC3E}">
        <p14:creationId xmlns:p14="http://schemas.microsoft.com/office/powerpoint/2010/main" val="38556515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42</a:t>
            </a:fld>
            <a:endParaRPr lang="fr-BE"/>
          </a:p>
        </p:txBody>
      </p:sp>
    </p:spTree>
    <p:extLst>
      <p:ext uri="{BB962C8B-B14F-4D97-AF65-F5344CB8AC3E}">
        <p14:creationId xmlns:p14="http://schemas.microsoft.com/office/powerpoint/2010/main" val="2276101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43</a:t>
            </a:fld>
            <a:endParaRPr lang="fr-BE"/>
          </a:p>
        </p:txBody>
      </p:sp>
    </p:spTree>
    <p:extLst>
      <p:ext uri="{BB962C8B-B14F-4D97-AF65-F5344CB8AC3E}">
        <p14:creationId xmlns:p14="http://schemas.microsoft.com/office/powerpoint/2010/main" val="36516112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44</a:t>
            </a:fld>
            <a:endParaRPr lang="fr-BE"/>
          </a:p>
        </p:txBody>
      </p:sp>
    </p:spTree>
    <p:extLst>
      <p:ext uri="{BB962C8B-B14F-4D97-AF65-F5344CB8AC3E}">
        <p14:creationId xmlns:p14="http://schemas.microsoft.com/office/powerpoint/2010/main" val="17740302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45</a:t>
            </a:fld>
            <a:endParaRPr lang="fr-BE"/>
          </a:p>
        </p:txBody>
      </p:sp>
    </p:spTree>
    <p:extLst>
      <p:ext uri="{BB962C8B-B14F-4D97-AF65-F5344CB8AC3E}">
        <p14:creationId xmlns:p14="http://schemas.microsoft.com/office/powerpoint/2010/main" val="21810171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46</a:t>
            </a:fld>
            <a:endParaRPr lang="fr-BE"/>
          </a:p>
        </p:txBody>
      </p:sp>
    </p:spTree>
    <p:extLst>
      <p:ext uri="{BB962C8B-B14F-4D97-AF65-F5344CB8AC3E}">
        <p14:creationId xmlns:p14="http://schemas.microsoft.com/office/powerpoint/2010/main" val="23532393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47</a:t>
            </a:fld>
            <a:endParaRPr lang="fr-BE"/>
          </a:p>
        </p:txBody>
      </p:sp>
    </p:spTree>
    <p:extLst>
      <p:ext uri="{BB962C8B-B14F-4D97-AF65-F5344CB8AC3E}">
        <p14:creationId xmlns:p14="http://schemas.microsoft.com/office/powerpoint/2010/main" val="21673907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48</a:t>
            </a:fld>
            <a:endParaRPr lang="fr-BE"/>
          </a:p>
        </p:txBody>
      </p:sp>
    </p:spTree>
    <p:extLst>
      <p:ext uri="{BB962C8B-B14F-4D97-AF65-F5344CB8AC3E}">
        <p14:creationId xmlns:p14="http://schemas.microsoft.com/office/powerpoint/2010/main" val="19592876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49</a:t>
            </a:fld>
            <a:endParaRPr lang="fr-BE"/>
          </a:p>
        </p:txBody>
      </p:sp>
    </p:spTree>
    <p:extLst>
      <p:ext uri="{BB962C8B-B14F-4D97-AF65-F5344CB8AC3E}">
        <p14:creationId xmlns:p14="http://schemas.microsoft.com/office/powerpoint/2010/main" val="33141377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50</a:t>
            </a:fld>
            <a:endParaRPr lang="fr-BE"/>
          </a:p>
        </p:txBody>
      </p:sp>
    </p:spTree>
    <p:extLst>
      <p:ext uri="{BB962C8B-B14F-4D97-AF65-F5344CB8AC3E}">
        <p14:creationId xmlns:p14="http://schemas.microsoft.com/office/powerpoint/2010/main" val="37322501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51</a:t>
            </a:fld>
            <a:endParaRPr lang="fr-BE"/>
          </a:p>
        </p:txBody>
      </p:sp>
    </p:spTree>
    <p:extLst>
      <p:ext uri="{BB962C8B-B14F-4D97-AF65-F5344CB8AC3E}">
        <p14:creationId xmlns:p14="http://schemas.microsoft.com/office/powerpoint/2010/main" val="2737106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52</a:t>
            </a:fld>
            <a:endParaRPr lang="fr-BE"/>
          </a:p>
        </p:txBody>
      </p:sp>
    </p:spTree>
    <p:extLst>
      <p:ext uri="{BB962C8B-B14F-4D97-AF65-F5344CB8AC3E}">
        <p14:creationId xmlns:p14="http://schemas.microsoft.com/office/powerpoint/2010/main" val="38697500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53</a:t>
            </a:fld>
            <a:endParaRPr lang="fr-BE"/>
          </a:p>
        </p:txBody>
      </p:sp>
    </p:spTree>
    <p:extLst>
      <p:ext uri="{BB962C8B-B14F-4D97-AF65-F5344CB8AC3E}">
        <p14:creationId xmlns:p14="http://schemas.microsoft.com/office/powerpoint/2010/main" val="8671372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54</a:t>
            </a:fld>
            <a:endParaRPr lang="fr-BE"/>
          </a:p>
        </p:txBody>
      </p:sp>
    </p:spTree>
    <p:extLst>
      <p:ext uri="{BB962C8B-B14F-4D97-AF65-F5344CB8AC3E}">
        <p14:creationId xmlns:p14="http://schemas.microsoft.com/office/powerpoint/2010/main" val="13913982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55</a:t>
            </a:fld>
            <a:endParaRPr lang="fr-BE"/>
          </a:p>
        </p:txBody>
      </p:sp>
    </p:spTree>
    <p:extLst>
      <p:ext uri="{BB962C8B-B14F-4D97-AF65-F5344CB8AC3E}">
        <p14:creationId xmlns:p14="http://schemas.microsoft.com/office/powerpoint/2010/main" val="29973677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56</a:t>
            </a:fld>
            <a:endParaRPr lang="fr-BE"/>
          </a:p>
        </p:txBody>
      </p:sp>
    </p:spTree>
    <p:extLst>
      <p:ext uri="{BB962C8B-B14F-4D97-AF65-F5344CB8AC3E}">
        <p14:creationId xmlns:p14="http://schemas.microsoft.com/office/powerpoint/2010/main" val="4714954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75C231EA-5EC2-4570-A79D-A0C9B7DD4D9F}" type="slidenum">
              <a:rPr lang="fr-BE" smtClean="0"/>
              <a:t>57</a:t>
            </a:fld>
            <a:endParaRPr lang="fr-BE"/>
          </a:p>
        </p:txBody>
      </p:sp>
    </p:spTree>
    <p:extLst>
      <p:ext uri="{BB962C8B-B14F-4D97-AF65-F5344CB8AC3E}">
        <p14:creationId xmlns:p14="http://schemas.microsoft.com/office/powerpoint/2010/main" val="680714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AE0BA4-3230-4E59-AB67-3A77CD99276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B4AC520E-DA00-41C2-B649-78F1343AEA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25F7D95C-F82C-407B-B40E-8987B7330340}"/>
              </a:ext>
            </a:extLst>
          </p:cNvPr>
          <p:cNvSpPr>
            <a:spLocks noGrp="1"/>
          </p:cNvSpPr>
          <p:nvPr>
            <p:ph type="dt" sz="half" idx="10"/>
          </p:nvPr>
        </p:nvSpPr>
        <p:spPr/>
        <p:txBody>
          <a:bodyPr/>
          <a:lstStyle/>
          <a:p>
            <a:fld id="{ED020FF4-A91D-4958-AFF7-2762031B998F}" type="datetime1">
              <a:rPr lang="fr-BE" smtClean="0"/>
              <a:t>12-04-22</a:t>
            </a:fld>
            <a:endParaRPr lang="fr-BE"/>
          </a:p>
        </p:txBody>
      </p:sp>
      <p:sp>
        <p:nvSpPr>
          <p:cNvPr id="5" name="Espace réservé du pied de page 4">
            <a:extLst>
              <a:ext uri="{FF2B5EF4-FFF2-40B4-BE49-F238E27FC236}">
                <a16:creationId xmlns:a16="http://schemas.microsoft.com/office/drawing/2014/main" id="{4FA32892-3800-4CEA-8EDE-8E4005EBFD46}"/>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0821566-718D-4694-85BC-82755456AB5A}"/>
              </a:ext>
            </a:extLst>
          </p:cNvPr>
          <p:cNvSpPr>
            <a:spLocks noGrp="1"/>
          </p:cNvSpPr>
          <p:nvPr>
            <p:ph type="sldNum" sz="quarter" idx="12"/>
          </p:nvPr>
        </p:nvSpPr>
        <p:spPr/>
        <p:txBody>
          <a:bodyPr/>
          <a:lstStyle/>
          <a:p>
            <a:fld id="{B22B6D6A-1B0F-483C-B9AB-5C702BFD9A06}" type="slidenum">
              <a:rPr lang="fr-BE" smtClean="0"/>
              <a:t>‹N°›</a:t>
            </a:fld>
            <a:endParaRPr lang="fr-BE"/>
          </a:p>
        </p:txBody>
      </p:sp>
    </p:spTree>
    <p:extLst>
      <p:ext uri="{BB962C8B-B14F-4D97-AF65-F5344CB8AC3E}">
        <p14:creationId xmlns:p14="http://schemas.microsoft.com/office/powerpoint/2010/main" val="2549212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EECF9C-80EE-4B47-A745-4A9704FA5294}"/>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2CAA7554-070D-495D-AD3A-860712CEE55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53F1562C-00B0-4927-8451-D4B7DE798C84}"/>
              </a:ext>
            </a:extLst>
          </p:cNvPr>
          <p:cNvSpPr>
            <a:spLocks noGrp="1"/>
          </p:cNvSpPr>
          <p:nvPr>
            <p:ph type="dt" sz="half" idx="10"/>
          </p:nvPr>
        </p:nvSpPr>
        <p:spPr/>
        <p:txBody>
          <a:bodyPr/>
          <a:lstStyle/>
          <a:p>
            <a:fld id="{3588832A-51F6-489E-B6BF-FFB72CEBA6D6}" type="datetime1">
              <a:rPr lang="fr-BE" smtClean="0"/>
              <a:t>12-04-22</a:t>
            </a:fld>
            <a:endParaRPr lang="fr-BE"/>
          </a:p>
        </p:txBody>
      </p:sp>
      <p:sp>
        <p:nvSpPr>
          <p:cNvPr id="5" name="Espace réservé du pied de page 4">
            <a:extLst>
              <a:ext uri="{FF2B5EF4-FFF2-40B4-BE49-F238E27FC236}">
                <a16:creationId xmlns:a16="http://schemas.microsoft.com/office/drawing/2014/main" id="{0FA771B5-EE01-481D-B790-C953254468EA}"/>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1BD31F37-C3D1-46ED-958D-5846DD8BEBBE}"/>
              </a:ext>
            </a:extLst>
          </p:cNvPr>
          <p:cNvSpPr>
            <a:spLocks noGrp="1"/>
          </p:cNvSpPr>
          <p:nvPr>
            <p:ph type="sldNum" sz="quarter" idx="12"/>
          </p:nvPr>
        </p:nvSpPr>
        <p:spPr/>
        <p:txBody>
          <a:bodyPr/>
          <a:lstStyle/>
          <a:p>
            <a:fld id="{B22B6D6A-1B0F-483C-B9AB-5C702BFD9A06}" type="slidenum">
              <a:rPr lang="fr-BE" smtClean="0"/>
              <a:t>‹N°›</a:t>
            </a:fld>
            <a:endParaRPr lang="fr-BE"/>
          </a:p>
        </p:txBody>
      </p:sp>
    </p:spTree>
    <p:extLst>
      <p:ext uri="{BB962C8B-B14F-4D97-AF65-F5344CB8AC3E}">
        <p14:creationId xmlns:p14="http://schemas.microsoft.com/office/powerpoint/2010/main" val="3138360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4F7EEA-DBD9-4F9A-A2DC-4FDEBE13374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E2DB708C-70C3-4C8A-A6B2-AC534F653C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D697838-D0B9-4F33-80D7-0F6FA9294B63}"/>
              </a:ext>
            </a:extLst>
          </p:cNvPr>
          <p:cNvSpPr>
            <a:spLocks noGrp="1"/>
          </p:cNvSpPr>
          <p:nvPr>
            <p:ph type="dt" sz="half" idx="10"/>
          </p:nvPr>
        </p:nvSpPr>
        <p:spPr/>
        <p:txBody>
          <a:bodyPr/>
          <a:lstStyle/>
          <a:p>
            <a:fld id="{52236ACF-A9AD-4CFC-9F9F-CE602A346B3E}" type="datetime1">
              <a:rPr lang="fr-BE" smtClean="0"/>
              <a:t>12-04-22</a:t>
            </a:fld>
            <a:endParaRPr lang="fr-BE"/>
          </a:p>
        </p:txBody>
      </p:sp>
      <p:sp>
        <p:nvSpPr>
          <p:cNvPr id="5" name="Espace réservé du pied de page 4">
            <a:extLst>
              <a:ext uri="{FF2B5EF4-FFF2-40B4-BE49-F238E27FC236}">
                <a16:creationId xmlns:a16="http://schemas.microsoft.com/office/drawing/2014/main" id="{C76B645D-16F5-4DE7-85F5-F763D60AD87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14491563-2A9A-4E7E-B7F5-EC79F218EA41}"/>
              </a:ext>
            </a:extLst>
          </p:cNvPr>
          <p:cNvSpPr>
            <a:spLocks noGrp="1"/>
          </p:cNvSpPr>
          <p:nvPr>
            <p:ph type="sldNum" sz="quarter" idx="12"/>
          </p:nvPr>
        </p:nvSpPr>
        <p:spPr/>
        <p:txBody>
          <a:bodyPr/>
          <a:lstStyle/>
          <a:p>
            <a:fld id="{B22B6D6A-1B0F-483C-B9AB-5C702BFD9A06}" type="slidenum">
              <a:rPr lang="fr-BE" smtClean="0"/>
              <a:t>‹N°›</a:t>
            </a:fld>
            <a:endParaRPr lang="fr-BE"/>
          </a:p>
        </p:txBody>
      </p:sp>
    </p:spTree>
    <p:extLst>
      <p:ext uri="{BB962C8B-B14F-4D97-AF65-F5344CB8AC3E}">
        <p14:creationId xmlns:p14="http://schemas.microsoft.com/office/powerpoint/2010/main" val="1716293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DC971D-4214-423E-A508-DAAF69BDE672}"/>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CC5202C8-5514-42CE-A852-AB8ADCEBA17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05A6396B-2076-4453-A8F8-7909A8C1F2C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BAA12A66-F196-44A2-B014-191E82B1BBA4}"/>
              </a:ext>
            </a:extLst>
          </p:cNvPr>
          <p:cNvSpPr>
            <a:spLocks noGrp="1"/>
          </p:cNvSpPr>
          <p:nvPr>
            <p:ph type="dt" sz="half" idx="10"/>
          </p:nvPr>
        </p:nvSpPr>
        <p:spPr/>
        <p:txBody>
          <a:bodyPr/>
          <a:lstStyle/>
          <a:p>
            <a:fld id="{DEA78257-B309-4327-83FB-8C173DEF2D35}" type="datetime1">
              <a:rPr lang="fr-BE" smtClean="0"/>
              <a:t>12-04-22</a:t>
            </a:fld>
            <a:endParaRPr lang="fr-BE"/>
          </a:p>
        </p:txBody>
      </p:sp>
      <p:sp>
        <p:nvSpPr>
          <p:cNvPr id="6" name="Espace réservé du pied de page 5">
            <a:extLst>
              <a:ext uri="{FF2B5EF4-FFF2-40B4-BE49-F238E27FC236}">
                <a16:creationId xmlns:a16="http://schemas.microsoft.com/office/drawing/2014/main" id="{443E5A1F-6941-4909-AB07-3C8087ECE711}"/>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C7B524A8-CD3D-4E52-8C00-107AE72AF0A5}"/>
              </a:ext>
            </a:extLst>
          </p:cNvPr>
          <p:cNvSpPr>
            <a:spLocks noGrp="1"/>
          </p:cNvSpPr>
          <p:nvPr>
            <p:ph type="sldNum" sz="quarter" idx="12"/>
          </p:nvPr>
        </p:nvSpPr>
        <p:spPr/>
        <p:txBody>
          <a:bodyPr/>
          <a:lstStyle/>
          <a:p>
            <a:fld id="{B22B6D6A-1B0F-483C-B9AB-5C702BFD9A06}" type="slidenum">
              <a:rPr lang="fr-BE" smtClean="0"/>
              <a:t>‹N°›</a:t>
            </a:fld>
            <a:endParaRPr lang="fr-BE"/>
          </a:p>
        </p:txBody>
      </p:sp>
    </p:spTree>
    <p:extLst>
      <p:ext uri="{BB962C8B-B14F-4D97-AF65-F5344CB8AC3E}">
        <p14:creationId xmlns:p14="http://schemas.microsoft.com/office/powerpoint/2010/main" val="2944308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1C0025-E5C6-4C56-AB41-72BB2D3832C6}"/>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2D0742F8-31C1-4795-96DC-05E94CD8CA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2AD7369-4B2B-4705-A679-3722FD12652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2CB24E38-C8F9-45E3-A22A-6AA127FB8B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240052F-3816-4931-B9CD-E59AFF0B6721}"/>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B074EFB1-3560-4C4D-BB0C-F3D83DDF7844}"/>
              </a:ext>
            </a:extLst>
          </p:cNvPr>
          <p:cNvSpPr>
            <a:spLocks noGrp="1"/>
          </p:cNvSpPr>
          <p:nvPr>
            <p:ph type="dt" sz="half" idx="10"/>
          </p:nvPr>
        </p:nvSpPr>
        <p:spPr/>
        <p:txBody>
          <a:bodyPr/>
          <a:lstStyle/>
          <a:p>
            <a:fld id="{7C864FA7-5043-4B1B-BC2A-70BF470BBD55}" type="datetime1">
              <a:rPr lang="fr-BE" smtClean="0"/>
              <a:t>12-04-22</a:t>
            </a:fld>
            <a:endParaRPr lang="fr-BE"/>
          </a:p>
        </p:txBody>
      </p:sp>
      <p:sp>
        <p:nvSpPr>
          <p:cNvPr id="8" name="Espace réservé du pied de page 7">
            <a:extLst>
              <a:ext uri="{FF2B5EF4-FFF2-40B4-BE49-F238E27FC236}">
                <a16:creationId xmlns:a16="http://schemas.microsoft.com/office/drawing/2014/main" id="{2A53ACD9-FCC2-4F69-B043-C15DE6C73584}"/>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E7ECB3AE-8CDB-4E0D-8B42-AA90078E6BFA}"/>
              </a:ext>
            </a:extLst>
          </p:cNvPr>
          <p:cNvSpPr>
            <a:spLocks noGrp="1"/>
          </p:cNvSpPr>
          <p:nvPr>
            <p:ph type="sldNum" sz="quarter" idx="12"/>
          </p:nvPr>
        </p:nvSpPr>
        <p:spPr/>
        <p:txBody>
          <a:bodyPr/>
          <a:lstStyle/>
          <a:p>
            <a:fld id="{B22B6D6A-1B0F-483C-B9AB-5C702BFD9A06}" type="slidenum">
              <a:rPr lang="fr-BE" smtClean="0"/>
              <a:t>‹N°›</a:t>
            </a:fld>
            <a:endParaRPr lang="fr-BE"/>
          </a:p>
        </p:txBody>
      </p:sp>
    </p:spTree>
    <p:extLst>
      <p:ext uri="{BB962C8B-B14F-4D97-AF65-F5344CB8AC3E}">
        <p14:creationId xmlns:p14="http://schemas.microsoft.com/office/powerpoint/2010/main" val="35599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6F6E25-7AE2-4639-A623-BC514DAEFA1F}"/>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ABA230BC-B916-47D2-B88A-F1B4E743E31C}"/>
              </a:ext>
            </a:extLst>
          </p:cNvPr>
          <p:cNvSpPr>
            <a:spLocks noGrp="1"/>
          </p:cNvSpPr>
          <p:nvPr>
            <p:ph type="dt" sz="half" idx="10"/>
          </p:nvPr>
        </p:nvSpPr>
        <p:spPr/>
        <p:txBody>
          <a:bodyPr/>
          <a:lstStyle/>
          <a:p>
            <a:fld id="{7BEA0F34-84E0-4C8B-9C16-064B61882C85}" type="datetime1">
              <a:rPr lang="fr-BE" smtClean="0"/>
              <a:t>12-04-22</a:t>
            </a:fld>
            <a:endParaRPr lang="fr-BE"/>
          </a:p>
        </p:txBody>
      </p:sp>
      <p:sp>
        <p:nvSpPr>
          <p:cNvPr id="4" name="Espace réservé du pied de page 3">
            <a:extLst>
              <a:ext uri="{FF2B5EF4-FFF2-40B4-BE49-F238E27FC236}">
                <a16:creationId xmlns:a16="http://schemas.microsoft.com/office/drawing/2014/main" id="{F8376D78-4B00-4522-92EE-5843629E46E3}"/>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12EB9349-3E06-441B-8484-0798B3414EA6}"/>
              </a:ext>
            </a:extLst>
          </p:cNvPr>
          <p:cNvSpPr>
            <a:spLocks noGrp="1"/>
          </p:cNvSpPr>
          <p:nvPr>
            <p:ph type="sldNum" sz="quarter" idx="12"/>
          </p:nvPr>
        </p:nvSpPr>
        <p:spPr/>
        <p:txBody>
          <a:bodyPr/>
          <a:lstStyle/>
          <a:p>
            <a:fld id="{B22B6D6A-1B0F-483C-B9AB-5C702BFD9A06}" type="slidenum">
              <a:rPr lang="fr-BE" smtClean="0"/>
              <a:t>‹N°›</a:t>
            </a:fld>
            <a:endParaRPr lang="fr-BE"/>
          </a:p>
        </p:txBody>
      </p:sp>
    </p:spTree>
    <p:extLst>
      <p:ext uri="{BB962C8B-B14F-4D97-AF65-F5344CB8AC3E}">
        <p14:creationId xmlns:p14="http://schemas.microsoft.com/office/powerpoint/2010/main" val="3146771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44DEA19-11B5-4B4D-BFB8-8B1C26FD8BA5}"/>
              </a:ext>
            </a:extLst>
          </p:cNvPr>
          <p:cNvSpPr>
            <a:spLocks noGrp="1"/>
          </p:cNvSpPr>
          <p:nvPr>
            <p:ph type="dt" sz="half" idx="10"/>
          </p:nvPr>
        </p:nvSpPr>
        <p:spPr/>
        <p:txBody>
          <a:bodyPr/>
          <a:lstStyle/>
          <a:p>
            <a:fld id="{E799C130-0345-4886-A6B4-89A2E18FFAC1}" type="datetime1">
              <a:rPr lang="fr-BE" smtClean="0"/>
              <a:t>12-04-22</a:t>
            </a:fld>
            <a:endParaRPr lang="fr-BE"/>
          </a:p>
        </p:txBody>
      </p:sp>
      <p:sp>
        <p:nvSpPr>
          <p:cNvPr id="3" name="Espace réservé du pied de page 2">
            <a:extLst>
              <a:ext uri="{FF2B5EF4-FFF2-40B4-BE49-F238E27FC236}">
                <a16:creationId xmlns:a16="http://schemas.microsoft.com/office/drawing/2014/main" id="{58E3DAA1-576A-4780-9E2F-C4A0F1C72B29}"/>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E3B57950-2F48-4D74-88F0-047F5A0A168C}"/>
              </a:ext>
            </a:extLst>
          </p:cNvPr>
          <p:cNvSpPr>
            <a:spLocks noGrp="1"/>
          </p:cNvSpPr>
          <p:nvPr>
            <p:ph type="sldNum" sz="quarter" idx="12"/>
          </p:nvPr>
        </p:nvSpPr>
        <p:spPr/>
        <p:txBody>
          <a:bodyPr/>
          <a:lstStyle/>
          <a:p>
            <a:fld id="{B22B6D6A-1B0F-483C-B9AB-5C702BFD9A06}" type="slidenum">
              <a:rPr lang="fr-BE" smtClean="0"/>
              <a:t>‹N°›</a:t>
            </a:fld>
            <a:endParaRPr lang="fr-BE"/>
          </a:p>
        </p:txBody>
      </p:sp>
    </p:spTree>
    <p:extLst>
      <p:ext uri="{BB962C8B-B14F-4D97-AF65-F5344CB8AC3E}">
        <p14:creationId xmlns:p14="http://schemas.microsoft.com/office/powerpoint/2010/main" val="3899402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10ED12-2858-4162-90EC-EA65ABC76FD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85BD29B4-8B94-4216-A2EF-392F0A3753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7C157F8F-C3C7-43B7-9A08-D4B9F458FF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41EA873-9DA2-47C1-B48B-749BAACA14EF}"/>
              </a:ext>
            </a:extLst>
          </p:cNvPr>
          <p:cNvSpPr>
            <a:spLocks noGrp="1"/>
          </p:cNvSpPr>
          <p:nvPr>
            <p:ph type="dt" sz="half" idx="10"/>
          </p:nvPr>
        </p:nvSpPr>
        <p:spPr/>
        <p:txBody>
          <a:bodyPr/>
          <a:lstStyle/>
          <a:p>
            <a:fld id="{FDEC1C01-005F-442B-88C3-D0EECF080C61}" type="datetime1">
              <a:rPr lang="fr-BE" smtClean="0"/>
              <a:t>12-04-22</a:t>
            </a:fld>
            <a:endParaRPr lang="fr-BE"/>
          </a:p>
        </p:txBody>
      </p:sp>
      <p:sp>
        <p:nvSpPr>
          <p:cNvPr id="6" name="Espace réservé du pied de page 5">
            <a:extLst>
              <a:ext uri="{FF2B5EF4-FFF2-40B4-BE49-F238E27FC236}">
                <a16:creationId xmlns:a16="http://schemas.microsoft.com/office/drawing/2014/main" id="{5404DA1B-6156-4163-A0F0-9CC4C03D8A93}"/>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3598541E-0461-49A0-AB63-106561E24ACF}"/>
              </a:ext>
            </a:extLst>
          </p:cNvPr>
          <p:cNvSpPr>
            <a:spLocks noGrp="1"/>
          </p:cNvSpPr>
          <p:nvPr>
            <p:ph type="sldNum" sz="quarter" idx="12"/>
          </p:nvPr>
        </p:nvSpPr>
        <p:spPr/>
        <p:txBody>
          <a:bodyPr/>
          <a:lstStyle/>
          <a:p>
            <a:fld id="{B22B6D6A-1B0F-483C-B9AB-5C702BFD9A06}" type="slidenum">
              <a:rPr lang="fr-BE" smtClean="0"/>
              <a:t>‹N°›</a:t>
            </a:fld>
            <a:endParaRPr lang="fr-BE"/>
          </a:p>
        </p:txBody>
      </p:sp>
    </p:spTree>
    <p:extLst>
      <p:ext uri="{BB962C8B-B14F-4D97-AF65-F5344CB8AC3E}">
        <p14:creationId xmlns:p14="http://schemas.microsoft.com/office/powerpoint/2010/main" val="2595890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F0D263-CCDF-499E-A0A6-FD7B88C7DF8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BE8B4E45-E6EA-4E2D-8F37-D8265EAAC4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4176F6C9-1086-4D1C-A5EE-954F704FF9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4AC9D29-5008-455B-AA3E-2C11C37C4780}"/>
              </a:ext>
            </a:extLst>
          </p:cNvPr>
          <p:cNvSpPr>
            <a:spLocks noGrp="1"/>
          </p:cNvSpPr>
          <p:nvPr>
            <p:ph type="dt" sz="half" idx="10"/>
          </p:nvPr>
        </p:nvSpPr>
        <p:spPr/>
        <p:txBody>
          <a:bodyPr/>
          <a:lstStyle/>
          <a:p>
            <a:fld id="{015F40CF-883C-494A-B608-11D0416CED92}" type="datetime1">
              <a:rPr lang="fr-BE" smtClean="0"/>
              <a:t>12-04-22</a:t>
            </a:fld>
            <a:endParaRPr lang="fr-BE"/>
          </a:p>
        </p:txBody>
      </p:sp>
      <p:sp>
        <p:nvSpPr>
          <p:cNvPr id="6" name="Espace réservé du pied de page 5">
            <a:extLst>
              <a:ext uri="{FF2B5EF4-FFF2-40B4-BE49-F238E27FC236}">
                <a16:creationId xmlns:a16="http://schemas.microsoft.com/office/drawing/2014/main" id="{C962D7D4-CF5D-4C04-A478-37AE1E6DD2D2}"/>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0E8AF11-5DD6-4C21-ADBD-969CDDE27A74}"/>
              </a:ext>
            </a:extLst>
          </p:cNvPr>
          <p:cNvSpPr>
            <a:spLocks noGrp="1"/>
          </p:cNvSpPr>
          <p:nvPr>
            <p:ph type="sldNum" sz="quarter" idx="12"/>
          </p:nvPr>
        </p:nvSpPr>
        <p:spPr/>
        <p:txBody>
          <a:bodyPr/>
          <a:lstStyle/>
          <a:p>
            <a:fld id="{B22B6D6A-1B0F-483C-B9AB-5C702BFD9A06}" type="slidenum">
              <a:rPr lang="fr-BE" smtClean="0"/>
              <a:t>‹N°›</a:t>
            </a:fld>
            <a:endParaRPr lang="fr-BE"/>
          </a:p>
        </p:txBody>
      </p:sp>
    </p:spTree>
    <p:extLst>
      <p:ext uri="{BB962C8B-B14F-4D97-AF65-F5344CB8AC3E}">
        <p14:creationId xmlns:p14="http://schemas.microsoft.com/office/powerpoint/2010/main" val="1878836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224294-CE23-470F-8EAC-2FDDA5E03B22}"/>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E9EA0B1B-9CB2-464A-BDFF-7C1BE5D8499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D1241A40-42D7-4075-BF71-6EB4D1E07C6B}"/>
              </a:ext>
            </a:extLst>
          </p:cNvPr>
          <p:cNvSpPr>
            <a:spLocks noGrp="1"/>
          </p:cNvSpPr>
          <p:nvPr>
            <p:ph type="dt" sz="half" idx="10"/>
          </p:nvPr>
        </p:nvSpPr>
        <p:spPr/>
        <p:txBody>
          <a:bodyPr/>
          <a:lstStyle/>
          <a:p>
            <a:fld id="{A20BD1F7-022E-4D83-AE71-4FC184A5C1F8}" type="datetime1">
              <a:rPr lang="fr-BE" smtClean="0"/>
              <a:t>12-04-22</a:t>
            </a:fld>
            <a:endParaRPr lang="fr-BE"/>
          </a:p>
        </p:txBody>
      </p:sp>
      <p:sp>
        <p:nvSpPr>
          <p:cNvPr id="5" name="Espace réservé du pied de page 4">
            <a:extLst>
              <a:ext uri="{FF2B5EF4-FFF2-40B4-BE49-F238E27FC236}">
                <a16:creationId xmlns:a16="http://schemas.microsoft.com/office/drawing/2014/main" id="{F4E66282-46AF-485E-BE80-EA9A1FC8EF5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91EDA569-B300-4BE6-A528-3F3A64E71C69}"/>
              </a:ext>
            </a:extLst>
          </p:cNvPr>
          <p:cNvSpPr>
            <a:spLocks noGrp="1"/>
          </p:cNvSpPr>
          <p:nvPr>
            <p:ph type="sldNum" sz="quarter" idx="12"/>
          </p:nvPr>
        </p:nvSpPr>
        <p:spPr/>
        <p:txBody>
          <a:bodyPr/>
          <a:lstStyle/>
          <a:p>
            <a:fld id="{B22B6D6A-1B0F-483C-B9AB-5C702BFD9A06}" type="slidenum">
              <a:rPr lang="fr-BE" smtClean="0"/>
              <a:t>‹N°›</a:t>
            </a:fld>
            <a:endParaRPr lang="fr-BE"/>
          </a:p>
        </p:txBody>
      </p:sp>
    </p:spTree>
    <p:extLst>
      <p:ext uri="{BB962C8B-B14F-4D97-AF65-F5344CB8AC3E}">
        <p14:creationId xmlns:p14="http://schemas.microsoft.com/office/powerpoint/2010/main" val="2913820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1F5EAFF-5A5A-44DE-AD8A-A85B17EB667A}"/>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4CF30E5E-4D3E-4746-A8ED-6000AEF8275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DB9BDAC2-47AD-4213-A6FF-860978DA4179}"/>
              </a:ext>
            </a:extLst>
          </p:cNvPr>
          <p:cNvSpPr>
            <a:spLocks noGrp="1"/>
          </p:cNvSpPr>
          <p:nvPr>
            <p:ph type="dt" sz="half" idx="10"/>
          </p:nvPr>
        </p:nvSpPr>
        <p:spPr/>
        <p:txBody>
          <a:bodyPr/>
          <a:lstStyle/>
          <a:p>
            <a:fld id="{71FCE673-85B4-48E3-AA0E-253FB10F4ACA}" type="datetime1">
              <a:rPr lang="fr-BE" smtClean="0"/>
              <a:t>12-04-22</a:t>
            </a:fld>
            <a:endParaRPr lang="fr-BE"/>
          </a:p>
        </p:txBody>
      </p:sp>
      <p:sp>
        <p:nvSpPr>
          <p:cNvPr id="5" name="Espace réservé du pied de page 4">
            <a:extLst>
              <a:ext uri="{FF2B5EF4-FFF2-40B4-BE49-F238E27FC236}">
                <a16:creationId xmlns:a16="http://schemas.microsoft.com/office/drawing/2014/main" id="{807FD9DF-B5D2-4413-BD34-75969EC489A8}"/>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66B72D5B-E2D9-401B-A1A8-49F1B9248370}"/>
              </a:ext>
            </a:extLst>
          </p:cNvPr>
          <p:cNvSpPr>
            <a:spLocks noGrp="1"/>
          </p:cNvSpPr>
          <p:nvPr>
            <p:ph type="sldNum" sz="quarter" idx="12"/>
          </p:nvPr>
        </p:nvSpPr>
        <p:spPr/>
        <p:txBody>
          <a:bodyPr/>
          <a:lstStyle/>
          <a:p>
            <a:fld id="{B22B6D6A-1B0F-483C-B9AB-5C702BFD9A06}" type="slidenum">
              <a:rPr lang="fr-BE" smtClean="0"/>
              <a:t>‹N°›</a:t>
            </a:fld>
            <a:endParaRPr lang="fr-BE"/>
          </a:p>
        </p:txBody>
      </p:sp>
    </p:spTree>
    <p:extLst>
      <p:ext uri="{BB962C8B-B14F-4D97-AF65-F5344CB8AC3E}">
        <p14:creationId xmlns:p14="http://schemas.microsoft.com/office/powerpoint/2010/main" val="1307405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92265C7-775F-4C88-B23C-8644B94DB7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8CC3088B-7B4C-4085-9EA0-0EAC5D2CB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520D7F82-0FC4-4698-A0F5-2FC21BC3DF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DCAD2D-9A8C-4DD6-9FE5-451E850AF24D}" type="datetime1">
              <a:rPr lang="fr-BE" smtClean="0"/>
              <a:t>12-04-22</a:t>
            </a:fld>
            <a:endParaRPr lang="fr-BE"/>
          </a:p>
        </p:txBody>
      </p:sp>
      <p:sp>
        <p:nvSpPr>
          <p:cNvPr id="5" name="Espace réservé du pied de page 4">
            <a:extLst>
              <a:ext uri="{FF2B5EF4-FFF2-40B4-BE49-F238E27FC236}">
                <a16:creationId xmlns:a16="http://schemas.microsoft.com/office/drawing/2014/main" id="{802FB91B-CCA8-4D57-885F-D2AC777D40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1DA97985-6D13-4E53-8B19-F74CA57ABD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2B6D6A-1B0F-483C-B9AB-5C702BFD9A06}" type="slidenum">
              <a:rPr lang="fr-BE" smtClean="0"/>
              <a:t>‹N°›</a:t>
            </a:fld>
            <a:endParaRPr lang="fr-BE"/>
          </a:p>
        </p:txBody>
      </p:sp>
    </p:spTree>
    <p:extLst>
      <p:ext uri="{BB962C8B-B14F-4D97-AF65-F5344CB8AC3E}">
        <p14:creationId xmlns:p14="http://schemas.microsoft.com/office/powerpoint/2010/main" val="32515456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s.rixhon@avocat.be"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7CDDDD-FFAF-4B74-B6FB-612081396177}"/>
              </a:ext>
            </a:extLst>
          </p:cNvPr>
          <p:cNvSpPr>
            <a:spLocks noGrp="1"/>
          </p:cNvSpPr>
          <p:nvPr>
            <p:ph type="ctrTitle"/>
          </p:nvPr>
        </p:nvSpPr>
        <p:spPr>
          <a:xfrm>
            <a:off x="5178282" y="66563"/>
            <a:ext cx="9116602" cy="2345072"/>
          </a:xfrm>
        </p:spPr>
        <p:txBody>
          <a:bodyPr>
            <a:normAutofit/>
          </a:bodyPr>
          <a:lstStyle/>
          <a:p>
            <a:br>
              <a:rPr lang="fr-BE" sz="4400" b="1" dirty="0">
                <a:latin typeface="+mn-lt"/>
              </a:rPr>
            </a:br>
            <a:r>
              <a:rPr lang="fr-BE" sz="4000" b="1" dirty="0">
                <a:latin typeface="+mn-lt"/>
              </a:rPr>
              <a:t>Droit des associations</a:t>
            </a:r>
          </a:p>
        </p:txBody>
      </p:sp>
      <p:sp>
        <p:nvSpPr>
          <p:cNvPr id="3" name="Sous-titre 2">
            <a:extLst>
              <a:ext uri="{FF2B5EF4-FFF2-40B4-BE49-F238E27FC236}">
                <a16:creationId xmlns:a16="http://schemas.microsoft.com/office/drawing/2014/main" id="{2A4FDEAF-CAAF-4B3C-947A-8C7F4C8CC16A}"/>
              </a:ext>
            </a:extLst>
          </p:cNvPr>
          <p:cNvSpPr>
            <a:spLocks noGrp="1"/>
          </p:cNvSpPr>
          <p:nvPr>
            <p:ph type="subTitle" idx="1"/>
          </p:nvPr>
        </p:nvSpPr>
        <p:spPr>
          <a:xfrm>
            <a:off x="3878409" y="2316317"/>
            <a:ext cx="11716349" cy="646332"/>
          </a:xfrm>
        </p:spPr>
        <p:txBody>
          <a:bodyPr>
            <a:noAutofit/>
          </a:bodyPr>
          <a:lstStyle/>
          <a:p>
            <a:r>
              <a:rPr lang="fr-BE" sz="2800" b="1" dirty="0">
                <a:solidFill>
                  <a:prstClr val="black"/>
                </a:solidFill>
                <a:ea typeface="+mj-ea"/>
                <a:cs typeface="+mj-cs"/>
              </a:rPr>
              <a:t> </a:t>
            </a:r>
          </a:p>
          <a:p>
            <a:endParaRPr lang="fr-BE" sz="2800" b="1" i="1" dirty="0">
              <a:solidFill>
                <a:prstClr val="black"/>
              </a:solidFill>
              <a:ea typeface="+mj-ea"/>
              <a:cs typeface="+mj-cs"/>
            </a:endParaRPr>
          </a:p>
          <a:p>
            <a:r>
              <a:rPr lang="fr-BE" sz="2800" b="1" i="1" dirty="0">
                <a:solidFill>
                  <a:prstClr val="black"/>
                </a:solidFill>
                <a:ea typeface="+mj-ea"/>
                <a:cs typeface="+mj-cs"/>
              </a:rPr>
              <a:t>HEFF</a:t>
            </a:r>
            <a:endParaRPr lang="fr-BE" sz="2000" i="1" dirty="0"/>
          </a:p>
        </p:txBody>
      </p:sp>
      <p:sp>
        <p:nvSpPr>
          <p:cNvPr id="4" name="ZoneTexte 3">
            <a:extLst>
              <a:ext uri="{FF2B5EF4-FFF2-40B4-BE49-F238E27FC236}">
                <a16:creationId xmlns:a16="http://schemas.microsoft.com/office/drawing/2014/main" id="{216B795E-9955-4AB7-B709-E463BC901103}"/>
              </a:ext>
            </a:extLst>
          </p:cNvPr>
          <p:cNvSpPr txBox="1"/>
          <p:nvPr/>
        </p:nvSpPr>
        <p:spPr>
          <a:xfrm>
            <a:off x="1764443" y="4541683"/>
            <a:ext cx="8883721"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32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952226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0D0D41E6-BAB0-4C4F-AAE2-5726853FD81B}"/>
              </a:ext>
            </a:extLst>
          </p:cNvPr>
          <p:cNvSpPr>
            <a:spLocks noGrp="1"/>
          </p:cNvSpPr>
          <p:nvPr>
            <p:ph type="ftr" sz="quarter" idx="11"/>
          </p:nvPr>
        </p:nvSpPr>
        <p:spPr>
          <a:xfrm>
            <a:off x="457200" y="6032501"/>
            <a:ext cx="11353800" cy="65165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Espace réservé du numéro de diapositive 5">
            <a:extLst>
              <a:ext uri="{FF2B5EF4-FFF2-40B4-BE49-F238E27FC236}">
                <a16:creationId xmlns:a16="http://schemas.microsoft.com/office/drawing/2014/main" id="{FCD09556-85FF-4ACF-8A01-7151F9436D61}"/>
              </a:ext>
            </a:extLst>
          </p:cNvPr>
          <p:cNvSpPr>
            <a:spLocks noGrp="1"/>
          </p:cNvSpPr>
          <p:nvPr>
            <p:ph type="sldNum" sz="quarter" idx="12"/>
          </p:nvPr>
        </p:nvSpPr>
        <p:spPr>
          <a:xfrm>
            <a:off x="10923225" y="6175767"/>
            <a:ext cx="811575" cy="365125"/>
          </a:xfrm>
          <a:solidFill>
            <a:srgbClr val="77B64A"/>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FFF8E33-DA33-43C4-91FD-3C1F0F57DE39}" type="slidenum">
              <a:rPr kumimoji="0" lang="fr-BE" sz="16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fr-BE" sz="1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Image 6">
            <a:extLst>
              <a:ext uri="{FF2B5EF4-FFF2-40B4-BE49-F238E27FC236}">
                <a16:creationId xmlns:a16="http://schemas.microsoft.com/office/drawing/2014/main" id="{CDBA9D32-D2C6-4F03-860C-C5226124D75C}"/>
              </a:ext>
            </a:extLst>
          </p:cNvPr>
          <p:cNvPicPr>
            <a:picLocks noChangeAspect="1"/>
          </p:cNvPicPr>
          <p:nvPr/>
        </p:nvPicPr>
        <p:blipFill>
          <a:blip r:embed="rId3"/>
          <a:stretch>
            <a:fillRect/>
          </a:stretch>
        </p:blipFill>
        <p:spPr>
          <a:xfrm>
            <a:off x="5215788" y="2230900"/>
            <a:ext cx="1760424" cy="1413543"/>
          </a:xfrm>
          <a:prstGeom prst="rect">
            <a:avLst/>
          </a:prstGeom>
        </p:spPr>
      </p:pic>
      <p:sp>
        <p:nvSpPr>
          <p:cNvPr id="9" name="ZoneTexte 8">
            <a:extLst>
              <a:ext uri="{FF2B5EF4-FFF2-40B4-BE49-F238E27FC236}">
                <a16:creationId xmlns:a16="http://schemas.microsoft.com/office/drawing/2014/main" id="{43897346-9559-4036-B1DB-E8629C894E68}"/>
              </a:ext>
            </a:extLst>
          </p:cNvPr>
          <p:cNvSpPr txBox="1"/>
          <p:nvPr/>
        </p:nvSpPr>
        <p:spPr>
          <a:xfrm>
            <a:off x="419100" y="428178"/>
            <a:ext cx="11353800" cy="50167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800" b="1" i="0" u="none" strike="noStrike" kern="1200" cap="none" spc="0" normalizeH="0" baseline="0" noProof="0" dirty="0">
              <a:ln>
                <a:noFill/>
              </a:ln>
              <a:solidFill>
                <a:srgbClr val="77B64A"/>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3200" b="1" i="0" u="none" strike="noStrike" kern="1200" cap="none" spc="0" normalizeH="0" baseline="0" noProof="0" dirty="0">
                <a:ln>
                  <a:noFill/>
                </a:ln>
                <a:solidFill>
                  <a:srgbClr val="77B64A"/>
                </a:solidFill>
                <a:effectLst/>
                <a:uLnTx/>
                <a:uFillTx/>
                <a:latin typeface="Calibri" panose="020F0502020204030204"/>
                <a:ea typeface="+mn-ea"/>
                <a:cs typeface="+mn-cs"/>
              </a:rPr>
              <a:t>Stéphane Rixhon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3200" b="1" i="0" u="none" strike="noStrike" kern="1200" cap="none" spc="0" normalizeH="0" baseline="0" noProof="0" dirty="0">
              <a:ln>
                <a:noFill/>
              </a:ln>
              <a:solidFill>
                <a:srgbClr val="77B64A"/>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3200" b="1" i="0" u="none" strike="noStrike" kern="1200" cap="none" spc="0" normalizeH="0" baseline="0" noProof="0" dirty="0">
              <a:ln>
                <a:noFill/>
              </a:ln>
              <a:solidFill>
                <a:srgbClr val="77B64A"/>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3200" b="1" i="0" u="none" strike="noStrike" kern="1200" cap="none" spc="0" normalizeH="0" baseline="0" noProof="0" dirty="0">
              <a:ln>
                <a:noFill/>
              </a:ln>
              <a:solidFill>
                <a:srgbClr val="77B64A"/>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3200" b="1" i="0" u="none" strike="noStrike" kern="1200" cap="none" spc="0" normalizeH="0" baseline="0" noProof="0" dirty="0">
              <a:ln>
                <a:noFill/>
              </a:ln>
              <a:solidFill>
                <a:srgbClr val="77B64A"/>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2800" b="0" i="0" u="none" strike="noStrike" kern="1200" cap="none" spc="0" normalizeH="0" baseline="0" noProof="0" dirty="0">
                <a:ln>
                  <a:noFill/>
                </a:ln>
                <a:solidFill>
                  <a:prstClr val="black"/>
                </a:solidFill>
                <a:effectLst/>
                <a:uLnTx/>
                <a:uFillTx/>
                <a:latin typeface="Calibri" panose="020F0502020204030204"/>
                <a:ea typeface="+mn-ea"/>
                <a:cs typeface="+mn-cs"/>
              </a:rPr>
              <a:t>Avocat au Barreau de Bruxelles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800" b="1" i="0" u="none" strike="noStrike" kern="1200" cap="none" spc="0" normalizeH="0" baseline="0" noProof="0" dirty="0">
              <a:ln>
                <a:noFill/>
              </a:ln>
              <a:solidFill>
                <a:srgbClr val="77B64A"/>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5542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7CDDDD-FFAF-4B74-B6FB-612081396177}"/>
              </a:ext>
            </a:extLst>
          </p:cNvPr>
          <p:cNvSpPr>
            <a:spLocks noGrp="1"/>
          </p:cNvSpPr>
          <p:nvPr>
            <p:ph type="ctrTitle"/>
          </p:nvPr>
        </p:nvSpPr>
        <p:spPr>
          <a:xfrm>
            <a:off x="1648004" y="792243"/>
            <a:ext cx="9116602" cy="2345072"/>
          </a:xfrm>
        </p:spPr>
        <p:txBody>
          <a:bodyPr>
            <a:normAutofit/>
          </a:bodyPr>
          <a:lstStyle/>
          <a:p>
            <a:br>
              <a:rPr lang="fr-BE" sz="4400" b="1" dirty="0">
                <a:latin typeface="+mn-lt"/>
              </a:rPr>
            </a:br>
            <a:endParaRPr lang="fr-BE" sz="4000" b="1" dirty="0">
              <a:latin typeface="+mn-lt"/>
            </a:endParaRPr>
          </a:p>
        </p:txBody>
      </p:sp>
      <p:sp>
        <p:nvSpPr>
          <p:cNvPr id="3" name="Sous-titre 2">
            <a:extLst>
              <a:ext uri="{FF2B5EF4-FFF2-40B4-BE49-F238E27FC236}">
                <a16:creationId xmlns:a16="http://schemas.microsoft.com/office/drawing/2014/main" id="{2A4FDEAF-CAAF-4B3C-947A-8C7F4C8CC16A}"/>
              </a:ext>
            </a:extLst>
          </p:cNvPr>
          <p:cNvSpPr>
            <a:spLocks noGrp="1"/>
          </p:cNvSpPr>
          <p:nvPr>
            <p:ph type="subTitle" idx="1"/>
          </p:nvPr>
        </p:nvSpPr>
        <p:spPr>
          <a:xfrm>
            <a:off x="237825" y="863126"/>
            <a:ext cx="11716349" cy="646332"/>
          </a:xfrm>
        </p:spPr>
        <p:txBody>
          <a:bodyPr>
            <a:noAutofit/>
          </a:bodyPr>
          <a:lstStyle/>
          <a:p>
            <a:r>
              <a:rPr lang="fr-BE" sz="3200" b="1" dirty="0">
                <a:solidFill>
                  <a:srgbClr val="77B64A"/>
                </a:solidFill>
              </a:rPr>
              <a:t>Stéphane </a:t>
            </a:r>
            <a:r>
              <a:rPr lang="fr-BE" sz="3200" b="1" dirty="0" err="1">
                <a:solidFill>
                  <a:srgbClr val="77B64A"/>
                </a:solidFill>
              </a:rPr>
              <a:t>Rixhon</a:t>
            </a:r>
            <a:endParaRPr lang="fr-BE" sz="3200" b="1" dirty="0">
              <a:solidFill>
                <a:srgbClr val="77B64A"/>
              </a:solidFill>
            </a:endParaRPr>
          </a:p>
        </p:txBody>
      </p:sp>
      <p:sp>
        <p:nvSpPr>
          <p:cNvPr id="4" name="ZoneTexte 3">
            <a:extLst>
              <a:ext uri="{FF2B5EF4-FFF2-40B4-BE49-F238E27FC236}">
                <a16:creationId xmlns:a16="http://schemas.microsoft.com/office/drawing/2014/main" id="{216B795E-9955-4AB7-B709-E463BC901103}"/>
              </a:ext>
            </a:extLst>
          </p:cNvPr>
          <p:cNvSpPr txBox="1"/>
          <p:nvPr/>
        </p:nvSpPr>
        <p:spPr>
          <a:xfrm>
            <a:off x="1764442" y="3720686"/>
            <a:ext cx="8883721"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fr-BE" sz="2800" b="0" i="0" u="none" strike="noStrike" kern="1200" cap="none" spc="0" normalizeH="0" baseline="0" noProof="0" dirty="0">
                <a:ln>
                  <a:noFill/>
                </a:ln>
                <a:solidFill>
                  <a:prstClr val="black"/>
                </a:solidFill>
                <a:effectLst/>
                <a:uLnTx/>
                <a:uFillTx/>
                <a:latin typeface="Calibri" panose="020F0502020204030204"/>
                <a:ea typeface="+mn-ea"/>
                <a:cs typeface="+mn-cs"/>
              </a:rPr>
              <a:t>Maître-assistant et formateur en droit public</a:t>
            </a:r>
          </a:p>
        </p:txBody>
      </p:sp>
      <p:pic>
        <p:nvPicPr>
          <p:cNvPr id="5" name="Picture 2" descr="Haute Ecole 'Francisco Ferrer' de la Ville de Bruxelles ...">
            <a:extLst>
              <a:ext uri="{FF2B5EF4-FFF2-40B4-BE49-F238E27FC236}">
                <a16:creationId xmlns:a16="http://schemas.microsoft.com/office/drawing/2014/main" id="{7B268D16-D43C-4CFF-8A46-D7C7406B1C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1855" y="1815686"/>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UCLouvain FUCaM Mons - Wikipedia">
            <a:extLst>
              <a:ext uri="{FF2B5EF4-FFF2-40B4-BE49-F238E27FC236}">
                <a16:creationId xmlns:a16="http://schemas.microsoft.com/office/drawing/2014/main" id="{B8F2230A-EB18-4CDD-8355-7A1DD7F3AB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6303" y="2499854"/>
            <a:ext cx="3143250" cy="790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826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0D0D41E6-BAB0-4C4F-AAE2-5726853FD81B}"/>
              </a:ext>
            </a:extLst>
          </p:cNvPr>
          <p:cNvSpPr>
            <a:spLocks noGrp="1"/>
          </p:cNvSpPr>
          <p:nvPr>
            <p:ph type="ftr" sz="quarter" idx="11"/>
          </p:nvPr>
        </p:nvSpPr>
        <p:spPr>
          <a:xfrm>
            <a:off x="457200" y="6032501"/>
            <a:ext cx="11353800" cy="65165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Espace réservé du numéro de diapositive 5">
            <a:extLst>
              <a:ext uri="{FF2B5EF4-FFF2-40B4-BE49-F238E27FC236}">
                <a16:creationId xmlns:a16="http://schemas.microsoft.com/office/drawing/2014/main" id="{FCD09556-85FF-4ACF-8A01-7151F9436D61}"/>
              </a:ext>
            </a:extLst>
          </p:cNvPr>
          <p:cNvSpPr>
            <a:spLocks noGrp="1"/>
          </p:cNvSpPr>
          <p:nvPr>
            <p:ph type="sldNum" sz="quarter" idx="12"/>
          </p:nvPr>
        </p:nvSpPr>
        <p:spPr>
          <a:xfrm>
            <a:off x="10923225" y="6175767"/>
            <a:ext cx="811575" cy="365125"/>
          </a:xfrm>
          <a:solidFill>
            <a:srgbClr val="77B64A"/>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FFF8E33-DA33-43C4-91FD-3C1F0F57DE39}" type="slidenum">
              <a:rPr kumimoji="0" lang="fr-BE" sz="16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fr-BE" sz="1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Image 6">
            <a:extLst>
              <a:ext uri="{FF2B5EF4-FFF2-40B4-BE49-F238E27FC236}">
                <a16:creationId xmlns:a16="http://schemas.microsoft.com/office/drawing/2014/main" id="{CDBA9D32-D2C6-4F03-860C-C5226124D75C}"/>
              </a:ext>
            </a:extLst>
          </p:cNvPr>
          <p:cNvPicPr>
            <a:picLocks noChangeAspect="1"/>
          </p:cNvPicPr>
          <p:nvPr/>
        </p:nvPicPr>
        <p:blipFill>
          <a:blip r:embed="rId3"/>
          <a:stretch>
            <a:fillRect/>
          </a:stretch>
        </p:blipFill>
        <p:spPr>
          <a:xfrm>
            <a:off x="5215788" y="2230900"/>
            <a:ext cx="1760424" cy="1413543"/>
          </a:xfrm>
          <a:prstGeom prst="rect">
            <a:avLst/>
          </a:prstGeom>
        </p:spPr>
      </p:pic>
      <p:sp>
        <p:nvSpPr>
          <p:cNvPr id="9" name="ZoneTexte 8">
            <a:extLst>
              <a:ext uri="{FF2B5EF4-FFF2-40B4-BE49-F238E27FC236}">
                <a16:creationId xmlns:a16="http://schemas.microsoft.com/office/drawing/2014/main" id="{43897346-9559-4036-B1DB-E8629C894E68}"/>
              </a:ext>
            </a:extLst>
          </p:cNvPr>
          <p:cNvSpPr txBox="1"/>
          <p:nvPr/>
        </p:nvSpPr>
        <p:spPr>
          <a:xfrm>
            <a:off x="419100" y="428178"/>
            <a:ext cx="11353800" cy="53245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800" b="1" i="0" u="none" strike="noStrike" kern="1200" cap="none" spc="0" normalizeH="0" baseline="0" noProof="0" dirty="0">
              <a:ln>
                <a:noFill/>
              </a:ln>
              <a:solidFill>
                <a:srgbClr val="77B64A"/>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3200" b="1" i="0" u="none" strike="noStrike" kern="1200" cap="none" spc="0" normalizeH="0" baseline="0" noProof="0" dirty="0">
                <a:ln>
                  <a:noFill/>
                </a:ln>
                <a:solidFill>
                  <a:srgbClr val="77B64A"/>
                </a:solidFill>
                <a:effectLst/>
                <a:uLnTx/>
                <a:uFillTx/>
                <a:latin typeface="Calibri" panose="020F0502020204030204"/>
                <a:ea typeface="+mn-ea"/>
                <a:cs typeface="+mn-cs"/>
              </a:rPr>
              <a:t>Et l’aimable assistance de Valérie Hendrikx</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3200" b="1" i="0" u="none" strike="noStrike" kern="1200" cap="none" spc="0" normalizeH="0" baseline="0" noProof="0" dirty="0">
              <a:ln>
                <a:noFill/>
              </a:ln>
              <a:solidFill>
                <a:srgbClr val="77B64A"/>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3200" b="1" i="0" u="none" strike="noStrike" kern="1200" cap="none" spc="0" normalizeH="0" baseline="0" noProof="0" dirty="0">
              <a:ln>
                <a:noFill/>
              </a:ln>
              <a:solidFill>
                <a:srgbClr val="77B64A"/>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3200" b="1" i="0" u="none" strike="noStrike" kern="1200" cap="none" spc="0" normalizeH="0" baseline="0" noProof="0" dirty="0">
              <a:ln>
                <a:noFill/>
              </a:ln>
              <a:solidFill>
                <a:srgbClr val="77B64A"/>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3200" b="1" i="0" u="none" strike="noStrike" kern="1200" cap="none" spc="0" normalizeH="0" baseline="0" noProof="0" dirty="0">
              <a:ln>
                <a:noFill/>
              </a:ln>
              <a:solidFill>
                <a:srgbClr val="77B64A"/>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2800" b="0" i="0" u="none" strike="noStrike" kern="1200" cap="none" spc="0" normalizeH="0" baseline="0" noProof="0" dirty="0">
                <a:ln>
                  <a:noFill/>
                </a:ln>
                <a:solidFill>
                  <a:prstClr val="black"/>
                </a:solidFill>
                <a:effectLst/>
                <a:uLnTx/>
                <a:uFillTx/>
                <a:latin typeface="Calibri" panose="020F0502020204030204"/>
                <a:ea typeface="+mn-ea"/>
                <a:cs typeface="+mn-cs"/>
              </a:rPr>
              <a:t>Avocate au Barreau de Bruxelles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2000" b="0" i="0" u="none" strike="noStrike" kern="1200" cap="none" spc="0" normalizeH="0" baseline="0" noProof="0" dirty="0">
                <a:ln>
                  <a:noFill/>
                </a:ln>
                <a:solidFill>
                  <a:prstClr val="black"/>
                </a:solidFill>
                <a:effectLst/>
                <a:uLnTx/>
                <a:uFillTx/>
                <a:latin typeface="Calibri" panose="020F0502020204030204"/>
                <a:ea typeface="+mn-ea"/>
                <a:cs typeface="+mn-cs"/>
              </a:rPr>
              <a:t>Ancien haut-fonctionnaire</a:t>
            </a:r>
            <a:endParaRPr kumimoji="0" lang="fr-BE" sz="2800" b="1" i="0" u="none" strike="noStrike" kern="1200" cap="none" spc="0" normalizeH="0" baseline="0" noProof="0" dirty="0">
              <a:ln>
                <a:noFill/>
              </a:ln>
              <a:solidFill>
                <a:srgbClr val="77B64A"/>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800" b="1" i="0" u="none" strike="noStrike" kern="1200" cap="none" spc="0" normalizeH="0" baseline="0" noProof="0" dirty="0">
              <a:ln>
                <a:noFill/>
              </a:ln>
              <a:solidFill>
                <a:srgbClr val="77B64A"/>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2618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F068967-BEB3-4455-9608-AE3E4A21625D}"/>
              </a:ext>
            </a:extLst>
          </p:cNvPr>
          <p:cNvSpPr>
            <a:spLocks noGrp="1"/>
          </p:cNvSpPr>
          <p:nvPr>
            <p:ph type="ftr" sz="quarter" idx="11"/>
          </p:nvPr>
        </p:nvSpPr>
        <p:spPr/>
        <p:txBody>
          <a:bodyPr/>
          <a:lstStyle/>
          <a:p>
            <a:endParaRPr lang="fr-BE" dirty="0"/>
          </a:p>
        </p:txBody>
      </p:sp>
      <p:sp>
        <p:nvSpPr>
          <p:cNvPr id="3" name="Espace réservé du numéro de diapositive 2">
            <a:extLst>
              <a:ext uri="{FF2B5EF4-FFF2-40B4-BE49-F238E27FC236}">
                <a16:creationId xmlns:a16="http://schemas.microsoft.com/office/drawing/2014/main" id="{809CFB85-9BA1-4267-8923-927041DD911B}"/>
              </a:ext>
            </a:extLst>
          </p:cNvPr>
          <p:cNvSpPr>
            <a:spLocks noGrp="1"/>
          </p:cNvSpPr>
          <p:nvPr>
            <p:ph type="sldNum" sz="quarter" idx="12"/>
          </p:nvPr>
        </p:nvSpPr>
        <p:spPr/>
        <p:txBody>
          <a:bodyPr/>
          <a:lstStyle/>
          <a:p>
            <a:endParaRPr lang="fr-BE" dirty="0"/>
          </a:p>
        </p:txBody>
      </p:sp>
      <p:sp>
        <p:nvSpPr>
          <p:cNvPr id="5" name="Espace réservé du numéro de diapositive 5">
            <a:extLst>
              <a:ext uri="{FF2B5EF4-FFF2-40B4-BE49-F238E27FC236}">
                <a16:creationId xmlns:a16="http://schemas.microsoft.com/office/drawing/2014/main" id="{FAAE9C03-E3B0-428B-BCD5-35B749E2ACDA}"/>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5</a:t>
            </a:fld>
            <a:endParaRPr lang="fr-BE" sz="1600" b="1" dirty="0">
              <a:solidFill>
                <a:schemeClr val="bg1"/>
              </a:solidFill>
            </a:endParaRPr>
          </a:p>
        </p:txBody>
      </p:sp>
      <p:pic>
        <p:nvPicPr>
          <p:cNvPr id="6" name="Image 5">
            <a:extLst>
              <a:ext uri="{FF2B5EF4-FFF2-40B4-BE49-F238E27FC236}">
                <a16:creationId xmlns:a16="http://schemas.microsoft.com/office/drawing/2014/main" id="{76411AC8-FC6F-41B1-B4A4-49AC19D87FED}"/>
              </a:ext>
            </a:extLst>
          </p:cNvPr>
          <p:cNvPicPr>
            <a:picLocks noChangeAspect="1"/>
          </p:cNvPicPr>
          <p:nvPr/>
        </p:nvPicPr>
        <p:blipFill>
          <a:blip r:embed="rId3"/>
          <a:stretch>
            <a:fillRect/>
          </a:stretch>
        </p:blipFill>
        <p:spPr>
          <a:xfrm>
            <a:off x="457200" y="6069816"/>
            <a:ext cx="811575" cy="651659"/>
          </a:xfrm>
          <a:prstGeom prst="rect">
            <a:avLst/>
          </a:prstGeom>
        </p:spPr>
      </p:pic>
      <p:sp>
        <p:nvSpPr>
          <p:cNvPr id="7" name="ZoneTexte 6">
            <a:extLst>
              <a:ext uri="{FF2B5EF4-FFF2-40B4-BE49-F238E27FC236}">
                <a16:creationId xmlns:a16="http://schemas.microsoft.com/office/drawing/2014/main" id="{CD946EF1-2616-4819-9391-8AEB420208DB}"/>
              </a:ext>
            </a:extLst>
          </p:cNvPr>
          <p:cNvSpPr txBox="1"/>
          <p:nvPr/>
        </p:nvSpPr>
        <p:spPr>
          <a:xfrm>
            <a:off x="812800" y="482600"/>
            <a:ext cx="4546600" cy="584775"/>
          </a:xfrm>
          <a:prstGeom prst="rect">
            <a:avLst/>
          </a:prstGeom>
          <a:noFill/>
        </p:spPr>
        <p:txBody>
          <a:bodyPr wrap="square" rtlCol="0">
            <a:spAutoFit/>
          </a:bodyPr>
          <a:lstStyle/>
          <a:p>
            <a:pPr algn="ctr"/>
            <a:r>
              <a:rPr lang="fr-BE" sz="3200" b="1" cap="small" dirty="0">
                <a:solidFill>
                  <a:srgbClr val="77B64A"/>
                </a:solidFill>
              </a:rPr>
              <a:t>Plan de la présentation</a:t>
            </a:r>
          </a:p>
        </p:txBody>
      </p:sp>
      <p:sp>
        <p:nvSpPr>
          <p:cNvPr id="9" name="ZoneTexte 8">
            <a:extLst>
              <a:ext uri="{FF2B5EF4-FFF2-40B4-BE49-F238E27FC236}">
                <a16:creationId xmlns:a16="http://schemas.microsoft.com/office/drawing/2014/main" id="{32B49ADD-A991-4D37-9627-C200BA9942F3}"/>
              </a:ext>
            </a:extLst>
          </p:cNvPr>
          <p:cNvSpPr txBox="1"/>
          <p:nvPr/>
        </p:nvSpPr>
        <p:spPr>
          <a:xfrm>
            <a:off x="1168400" y="975638"/>
            <a:ext cx="10922000" cy="2236510"/>
          </a:xfrm>
          <a:prstGeom prst="rect">
            <a:avLst/>
          </a:prstGeom>
          <a:noFill/>
        </p:spPr>
        <p:txBody>
          <a:bodyPr wrap="square" rtlCol="0">
            <a:spAutoFit/>
          </a:bodyPr>
          <a:lstStyle/>
          <a:p>
            <a:endParaRPr lang="fr-FR" sz="1600" b="1" dirty="0"/>
          </a:p>
          <a:p>
            <a:pPr marL="400050" marR="0" lvl="0" indent="-400050" algn="l" defTabSz="457200" rtl="0" eaLnBrk="1" fontAlgn="auto" latinLnBrk="0" hangingPunct="1">
              <a:lnSpc>
                <a:spcPct val="100000"/>
              </a:lnSpc>
              <a:spcBef>
                <a:spcPts val="1000"/>
              </a:spcBef>
              <a:spcAft>
                <a:spcPts val="0"/>
              </a:spcAft>
              <a:buClr>
                <a:srgbClr val="D34817"/>
              </a:buClr>
              <a:buSzPct val="80000"/>
              <a:buFont typeface="+mj-lt"/>
              <a:buAutoNum type="romanUcPeriod"/>
              <a:tabLst/>
              <a:defRPr/>
            </a:pPr>
            <a:r>
              <a:rPr lang="fr-BE" dirty="0">
                <a:solidFill>
                  <a:prstClr val="black">
                    <a:lumMod val="75000"/>
                    <a:lumOff val="25000"/>
                  </a:prstClr>
                </a:solidFill>
                <a:latin typeface="Trebuchet MS" panose="020B0603020202020204"/>
              </a:rPr>
              <a:t>L</a:t>
            </a:r>
            <a:r>
              <a:rPr kumimoji="0" lang="fr-BE" sz="180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 personnalité juridique</a:t>
            </a:r>
            <a:endParaRPr kumimoji="0" lang="fr-BE" sz="1800" i="0" u="none" strike="noStrike" kern="1200" cap="none" spc="0" normalizeH="0" noProof="0" dirty="0">
              <a:ln>
                <a:noFill/>
              </a:ln>
              <a:solidFill>
                <a:prstClr val="black">
                  <a:lumMod val="75000"/>
                  <a:lumOff val="25000"/>
                </a:prstClr>
              </a:solidFill>
              <a:effectLst/>
              <a:uLnTx/>
              <a:uFillTx/>
              <a:latin typeface="Trebuchet MS" panose="020B0603020202020204"/>
              <a:ea typeface="+mn-ea"/>
              <a:cs typeface="+mn-cs"/>
            </a:endParaRPr>
          </a:p>
          <a:p>
            <a:pPr marL="400050" marR="0" lvl="0" indent="-400050" algn="l" defTabSz="457200" rtl="0" eaLnBrk="1" fontAlgn="auto" latinLnBrk="0" hangingPunct="1">
              <a:lnSpc>
                <a:spcPct val="100000"/>
              </a:lnSpc>
              <a:spcBef>
                <a:spcPts val="1000"/>
              </a:spcBef>
              <a:spcAft>
                <a:spcPts val="0"/>
              </a:spcAft>
              <a:buClr>
                <a:srgbClr val="D34817"/>
              </a:buClr>
              <a:buSzPct val="80000"/>
              <a:buFont typeface="+mj-lt"/>
              <a:buAutoNum type="romanUcPeriod"/>
              <a:tabLst/>
              <a:defRPr/>
            </a:pPr>
            <a:r>
              <a:rPr lang="fr-BE" dirty="0">
                <a:solidFill>
                  <a:prstClr val="black">
                    <a:lumMod val="75000"/>
                    <a:lumOff val="25000"/>
                  </a:prstClr>
                </a:solidFill>
                <a:latin typeface="Trebuchet MS" panose="020B0603020202020204"/>
              </a:rPr>
              <a:t>Les personnes publiques, en ce compris les OIP</a:t>
            </a:r>
          </a:p>
          <a:p>
            <a:pPr marL="400050" marR="0" lvl="0" indent="-400050" algn="l" defTabSz="457200" rtl="0" eaLnBrk="1" fontAlgn="auto" latinLnBrk="0" hangingPunct="1">
              <a:lnSpc>
                <a:spcPct val="100000"/>
              </a:lnSpc>
              <a:spcBef>
                <a:spcPts val="1000"/>
              </a:spcBef>
              <a:spcAft>
                <a:spcPts val="0"/>
              </a:spcAft>
              <a:buClr>
                <a:srgbClr val="D34817"/>
              </a:buClr>
              <a:buSzPct val="80000"/>
              <a:buFont typeface="+mj-lt"/>
              <a:buAutoNum type="romanUcPeriod"/>
              <a:tabLst/>
              <a:defRPr/>
            </a:pPr>
            <a:r>
              <a:rPr lang="fr-BE" baseline="0" dirty="0">
                <a:solidFill>
                  <a:prstClr val="black">
                    <a:lumMod val="75000"/>
                    <a:lumOff val="25000"/>
                  </a:prstClr>
                </a:solidFill>
                <a:latin typeface="Trebuchet MS" panose="020B0603020202020204"/>
              </a:rPr>
              <a:t>Les acteurs du droit public</a:t>
            </a:r>
          </a:p>
          <a:p>
            <a:pPr marR="0" lvl="0" algn="l" defTabSz="457200" rtl="0" eaLnBrk="1" fontAlgn="auto" latinLnBrk="0" hangingPunct="1">
              <a:lnSpc>
                <a:spcPct val="100000"/>
              </a:lnSpc>
              <a:spcBef>
                <a:spcPts val="1000"/>
              </a:spcBef>
              <a:spcAft>
                <a:spcPts val="0"/>
              </a:spcAft>
              <a:buClr>
                <a:srgbClr val="D34817"/>
              </a:buClr>
              <a:buSzPct val="80000"/>
              <a:tabLst/>
              <a:defRPr/>
            </a:pPr>
            <a:endParaRPr kumimoji="0" lang="fr-BE"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lvl="1"/>
            <a:r>
              <a:rPr lang="fr-FR" dirty="0"/>
              <a:t>	</a:t>
            </a:r>
          </a:p>
        </p:txBody>
      </p:sp>
    </p:spTree>
    <p:extLst>
      <p:ext uri="{BB962C8B-B14F-4D97-AF65-F5344CB8AC3E}">
        <p14:creationId xmlns:p14="http://schemas.microsoft.com/office/powerpoint/2010/main" val="1844968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F068967-BEB3-4455-9608-AE3E4A21625D}"/>
              </a:ext>
            </a:extLst>
          </p:cNvPr>
          <p:cNvSpPr>
            <a:spLocks noGrp="1"/>
          </p:cNvSpPr>
          <p:nvPr>
            <p:ph type="ftr" sz="quarter" idx="11"/>
          </p:nvPr>
        </p:nvSpPr>
        <p:spPr/>
        <p:txBody>
          <a:bodyPr/>
          <a:lstStyle/>
          <a:p>
            <a:endParaRPr lang="fr-BE" dirty="0"/>
          </a:p>
        </p:txBody>
      </p:sp>
      <p:sp>
        <p:nvSpPr>
          <p:cNvPr id="3" name="Espace réservé du numéro de diapositive 2">
            <a:extLst>
              <a:ext uri="{FF2B5EF4-FFF2-40B4-BE49-F238E27FC236}">
                <a16:creationId xmlns:a16="http://schemas.microsoft.com/office/drawing/2014/main" id="{809CFB85-9BA1-4267-8923-927041DD911B}"/>
              </a:ext>
            </a:extLst>
          </p:cNvPr>
          <p:cNvSpPr>
            <a:spLocks noGrp="1"/>
          </p:cNvSpPr>
          <p:nvPr>
            <p:ph type="sldNum" sz="quarter" idx="12"/>
          </p:nvPr>
        </p:nvSpPr>
        <p:spPr/>
        <p:txBody>
          <a:bodyPr/>
          <a:lstStyle/>
          <a:p>
            <a:endParaRPr lang="fr-BE" dirty="0"/>
          </a:p>
        </p:txBody>
      </p:sp>
      <p:sp>
        <p:nvSpPr>
          <p:cNvPr id="5" name="Espace réservé du numéro de diapositive 5">
            <a:extLst>
              <a:ext uri="{FF2B5EF4-FFF2-40B4-BE49-F238E27FC236}">
                <a16:creationId xmlns:a16="http://schemas.microsoft.com/office/drawing/2014/main" id="{FAAE9C03-E3B0-428B-BCD5-35B749E2ACDA}"/>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6</a:t>
            </a:fld>
            <a:endParaRPr lang="fr-BE" sz="1600" b="1" dirty="0">
              <a:solidFill>
                <a:schemeClr val="bg1"/>
              </a:solidFill>
            </a:endParaRPr>
          </a:p>
        </p:txBody>
      </p:sp>
      <p:pic>
        <p:nvPicPr>
          <p:cNvPr id="6" name="Image 5">
            <a:extLst>
              <a:ext uri="{FF2B5EF4-FFF2-40B4-BE49-F238E27FC236}">
                <a16:creationId xmlns:a16="http://schemas.microsoft.com/office/drawing/2014/main" id="{76411AC8-FC6F-41B1-B4A4-49AC19D87FED}"/>
              </a:ext>
            </a:extLst>
          </p:cNvPr>
          <p:cNvPicPr>
            <a:picLocks noChangeAspect="1"/>
          </p:cNvPicPr>
          <p:nvPr/>
        </p:nvPicPr>
        <p:blipFill>
          <a:blip r:embed="rId3"/>
          <a:stretch>
            <a:fillRect/>
          </a:stretch>
        </p:blipFill>
        <p:spPr>
          <a:xfrm>
            <a:off x="457200" y="6069816"/>
            <a:ext cx="811575" cy="651659"/>
          </a:xfrm>
          <a:prstGeom prst="rect">
            <a:avLst/>
          </a:prstGeom>
        </p:spPr>
      </p:pic>
      <p:sp>
        <p:nvSpPr>
          <p:cNvPr id="7" name="ZoneTexte 6">
            <a:extLst>
              <a:ext uri="{FF2B5EF4-FFF2-40B4-BE49-F238E27FC236}">
                <a16:creationId xmlns:a16="http://schemas.microsoft.com/office/drawing/2014/main" id="{CD946EF1-2616-4819-9391-8AEB420208DB}"/>
              </a:ext>
            </a:extLst>
          </p:cNvPr>
          <p:cNvSpPr txBox="1"/>
          <p:nvPr/>
        </p:nvSpPr>
        <p:spPr>
          <a:xfrm>
            <a:off x="812800" y="482600"/>
            <a:ext cx="4546600" cy="584775"/>
          </a:xfrm>
          <a:prstGeom prst="rect">
            <a:avLst/>
          </a:prstGeom>
          <a:noFill/>
        </p:spPr>
        <p:txBody>
          <a:bodyPr wrap="square" rtlCol="0">
            <a:spAutoFit/>
          </a:bodyPr>
          <a:lstStyle/>
          <a:p>
            <a:pPr algn="ctr"/>
            <a:r>
              <a:rPr lang="fr-BE" sz="3200" b="1" cap="small" dirty="0">
                <a:solidFill>
                  <a:srgbClr val="77B64A"/>
                </a:solidFill>
              </a:rPr>
              <a:t>Plan de la présentation</a:t>
            </a:r>
          </a:p>
        </p:txBody>
      </p:sp>
      <p:sp>
        <p:nvSpPr>
          <p:cNvPr id="9" name="ZoneTexte 8">
            <a:extLst>
              <a:ext uri="{FF2B5EF4-FFF2-40B4-BE49-F238E27FC236}">
                <a16:creationId xmlns:a16="http://schemas.microsoft.com/office/drawing/2014/main" id="{32B49ADD-A991-4D37-9627-C200BA9942F3}"/>
              </a:ext>
            </a:extLst>
          </p:cNvPr>
          <p:cNvSpPr txBox="1"/>
          <p:nvPr/>
        </p:nvSpPr>
        <p:spPr>
          <a:xfrm>
            <a:off x="1168400" y="975638"/>
            <a:ext cx="10922000" cy="2236510"/>
          </a:xfrm>
          <a:prstGeom prst="rect">
            <a:avLst/>
          </a:prstGeom>
          <a:noFill/>
        </p:spPr>
        <p:txBody>
          <a:bodyPr wrap="square" rtlCol="0">
            <a:spAutoFit/>
          </a:bodyPr>
          <a:lstStyle/>
          <a:p>
            <a:endParaRPr lang="fr-FR" sz="1600" b="1" dirty="0"/>
          </a:p>
          <a:p>
            <a:pPr marL="400050" marR="0" lvl="0" indent="-400050" algn="l" defTabSz="457200" rtl="0" eaLnBrk="1" fontAlgn="auto" latinLnBrk="0" hangingPunct="1">
              <a:lnSpc>
                <a:spcPct val="100000"/>
              </a:lnSpc>
              <a:spcBef>
                <a:spcPts val="1000"/>
              </a:spcBef>
              <a:spcAft>
                <a:spcPts val="0"/>
              </a:spcAft>
              <a:buClr>
                <a:srgbClr val="D34817"/>
              </a:buClr>
              <a:buSzPct val="80000"/>
              <a:buFont typeface="+mj-lt"/>
              <a:buAutoNum type="romanUcPeriod"/>
              <a:tabLst/>
              <a:defRPr/>
            </a:pPr>
            <a:r>
              <a:rPr lang="fr-BE" b="1" dirty="0">
                <a:solidFill>
                  <a:prstClr val="black">
                    <a:lumMod val="75000"/>
                    <a:lumOff val="25000"/>
                  </a:prstClr>
                </a:solidFill>
                <a:latin typeface="Trebuchet MS" panose="020B0603020202020204"/>
              </a:rPr>
              <a:t>L</a:t>
            </a:r>
            <a:r>
              <a:rPr kumimoji="0" lang="fr-BE" sz="18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 personnalité juridique</a:t>
            </a:r>
            <a:endParaRPr kumimoji="0" lang="fr-BE" sz="1800" b="1" i="0" u="none" strike="noStrike" kern="1200" cap="none" spc="0" normalizeH="0" noProof="0" dirty="0">
              <a:ln>
                <a:noFill/>
              </a:ln>
              <a:solidFill>
                <a:prstClr val="black">
                  <a:lumMod val="75000"/>
                  <a:lumOff val="25000"/>
                </a:prstClr>
              </a:solidFill>
              <a:effectLst/>
              <a:uLnTx/>
              <a:uFillTx/>
              <a:latin typeface="Trebuchet MS" panose="020B0603020202020204"/>
              <a:ea typeface="+mn-ea"/>
              <a:cs typeface="+mn-cs"/>
            </a:endParaRPr>
          </a:p>
          <a:p>
            <a:pPr marL="400050" marR="0" lvl="0" indent="-400050" algn="l" defTabSz="457200" rtl="0" eaLnBrk="1" fontAlgn="auto" latinLnBrk="0" hangingPunct="1">
              <a:lnSpc>
                <a:spcPct val="100000"/>
              </a:lnSpc>
              <a:spcBef>
                <a:spcPts val="1000"/>
              </a:spcBef>
              <a:spcAft>
                <a:spcPts val="0"/>
              </a:spcAft>
              <a:buClr>
                <a:srgbClr val="D34817"/>
              </a:buClr>
              <a:buSzPct val="80000"/>
              <a:buFont typeface="+mj-lt"/>
              <a:buAutoNum type="romanUcPeriod"/>
              <a:tabLst/>
              <a:defRPr/>
            </a:pPr>
            <a:r>
              <a:rPr lang="fr-BE" dirty="0">
                <a:solidFill>
                  <a:prstClr val="black">
                    <a:lumMod val="75000"/>
                    <a:lumOff val="25000"/>
                  </a:prstClr>
                </a:solidFill>
                <a:latin typeface="Trebuchet MS" panose="020B0603020202020204"/>
              </a:rPr>
              <a:t>Les personnes publiques, en ce compris les OIP</a:t>
            </a:r>
          </a:p>
          <a:p>
            <a:pPr marL="400050" marR="0" lvl="0" indent="-400050" algn="l" defTabSz="457200" rtl="0" eaLnBrk="1" fontAlgn="auto" latinLnBrk="0" hangingPunct="1">
              <a:lnSpc>
                <a:spcPct val="100000"/>
              </a:lnSpc>
              <a:spcBef>
                <a:spcPts val="1000"/>
              </a:spcBef>
              <a:spcAft>
                <a:spcPts val="0"/>
              </a:spcAft>
              <a:buClr>
                <a:srgbClr val="D34817"/>
              </a:buClr>
              <a:buSzPct val="80000"/>
              <a:buFont typeface="+mj-lt"/>
              <a:buAutoNum type="romanUcPeriod"/>
              <a:tabLst/>
              <a:defRPr/>
            </a:pPr>
            <a:r>
              <a:rPr lang="fr-BE" baseline="0" dirty="0">
                <a:solidFill>
                  <a:prstClr val="black">
                    <a:lumMod val="75000"/>
                    <a:lumOff val="25000"/>
                  </a:prstClr>
                </a:solidFill>
                <a:latin typeface="Trebuchet MS" panose="020B0603020202020204"/>
              </a:rPr>
              <a:t>Les acteurs du droit public</a:t>
            </a:r>
          </a:p>
          <a:p>
            <a:pPr marR="0" lvl="0" algn="l" defTabSz="457200" rtl="0" eaLnBrk="1" fontAlgn="auto" latinLnBrk="0" hangingPunct="1">
              <a:lnSpc>
                <a:spcPct val="100000"/>
              </a:lnSpc>
              <a:spcBef>
                <a:spcPts val="1000"/>
              </a:spcBef>
              <a:spcAft>
                <a:spcPts val="0"/>
              </a:spcAft>
              <a:buClr>
                <a:srgbClr val="D34817"/>
              </a:buClr>
              <a:buSzPct val="80000"/>
              <a:tabLst/>
              <a:defRPr/>
            </a:pPr>
            <a:endParaRPr kumimoji="0" lang="fr-BE"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lvl="1"/>
            <a:r>
              <a:rPr lang="fr-FR" dirty="0"/>
              <a:t>	</a:t>
            </a:r>
          </a:p>
        </p:txBody>
      </p:sp>
    </p:spTree>
    <p:extLst>
      <p:ext uri="{BB962C8B-B14F-4D97-AF65-F5344CB8AC3E}">
        <p14:creationId xmlns:p14="http://schemas.microsoft.com/office/powerpoint/2010/main" val="2530669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La personnalité juridique</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7</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7</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Un masque de théâtre</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4016484"/>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BE"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Le droit est une sorte de réinterprétation de la réalité</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BE"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rPr>
              <a:t>Distinction entre le fait et le droit; distinction entre l’être et le devoir être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BE"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rPr>
              <a:t>Idéologie englobante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BE"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lang="fr-BE" dirty="0">
                <a:solidFill>
                  <a:prstClr val="black">
                    <a:lumMod val="75000"/>
                    <a:lumOff val="25000"/>
                  </a:prstClr>
                </a:solidFill>
                <a:latin typeface="Trebuchet MS" panose="020B0603020202020204"/>
              </a:rPr>
              <a:t>Quelques exemples :</a:t>
            </a:r>
          </a:p>
          <a:p>
            <a:pPr marL="742950" lvl="1" indent="-285750" defTabSz="457200">
              <a:spcBef>
                <a:spcPts val="1000"/>
              </a:spcBef>
              <a:buClr>
                <a:srgbClr val="D34817"/>
              </a:buClr>
              <a:buSzPct val="80000"/>
              <a:buFont typeface="Wingdings" panose="05000000000000000000" pitchFamily="2" charset="2"/>
              <a:buChar char="ü"/>
              <a:defRPr/>
            </a:pPr>
            <a:r>
              <a:rPr lang="fr-BE" dirty="0">
                <a:solidFill>
                  <a:prstClr val="black">
                    <a:lumMod val="75000"/>
                    <a:lumOff val="25000"/>
                  </a:prstClr>
                </a:solidFill>
                <a:latin typeface="Trebuchet MS" panose="020B0603020202020204"/>
              </a:rPr>
              <a:t>Principe d’égalité et l’égalité réelle</a:t>
            </a:r>
          </a:p>
          <a:p>
            <a:pPr marL="742950" lvl="1" indent="-285750" defTabSz="457200">
              <a:spcBef>
                <a:spcPts val="1000"/>
              </a:spcBef>
              <a:buClr>
                <a:srgbClr val="D34817"/>
              </a:buClr>
              <a:buSzPct val="80000"/>
              <a:buFont typeface="Wingdings" panose="05000000000000000000" pitchFamily="2" charset="2"/>
              <a:buChar char="ü"/>
              <a:defRPr/>
            </a:pPr>
            <a:r>
              <a:rPr lang="fr-BE" dirty="0">
                <a:solidFill>
                  <a:prstClr val="black">
                    <a:lumMod val="75000"/>
                    <a:lumOff val="25000"/>
                  </a:prstClr>
                </a:solidFill>
                <a:latin typeface="Trebuchet MS" panose="020B0603020202020204"/>
              </a:rPr>
              <a:t>Lien de filiation et famille</a:t>
            </a:r>
          </a:p>
          <a:p>
            <a:pPr marL="742950" lvl="1" indent="-285750" defTabSz="457200">
              <a:spcBef>
                <a:spcPts val="1000"/>
              </a:spcBef>
              <a:buClr>
                <a:srgbClr val="D34817"/>
              </a:buClr>
              <a:buSzPct val="80000"/>
              <a:buFont typeface="Wingdings" panose="05000000000000000000" pitchFamily="2" charset="2"/>
              <a:buChar char="ü"/>
              <a:defRPr/>
            </a:pPr>
            <a:r>
              <a:rPr lang="fr-BE" dirty="0">
                <a:solidFill>
                  <a:prstClr val="black">
                    <a:lumMod val="75000"/>
                    <a:lumOff val="25000"/>
                  </a:prstClr>
                </a:solidFill>
                <a:latin typeface="Trebuchet MS" panose="020B0603020202020204"/>
              </a:rPr>
              <a:t>Le contrat de services médicaux et le médecin</a:t>
            </a:r>
          </a:p>
        </p:txBody>
      </p:sp>
    </p:spTree>
    <p:extLst>
      <p:ext uri="{BB962C8B-B14F-4D97-AF65-F5344CB8AC3E}">
        <p14:creationId xmlns:p14="http://schemas.microsoft.com/office/powerpoint/2010/main" val="3197294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La personnalité juridique</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8</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8</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Un masque de théâtre</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1990288"/>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BE"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Le droit a des réponses pour tout, mais ce ne sont jamais que des réponses juridiques</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BE"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lang="fr-BE" dirty="0">
                <a:solidFill>
                  <a:prstClr val="black">
                    <a:lumMod val="75000"/>
                    <a:lumOff val="25000"/>
                  </a:prstClr>
                </a:solidFill>
                <a:latin typeface="Trebuchet MS" panose="020B0603020202020204"/>
              </a:rPr>
              <a:t>On peut parler d’une scène juridique (particulièrement frappant dans un Tribunal) et d’acteurs de théâtre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BE"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lang="fr-BE" dirty="0">
                <a:solidFill>
                  <a:prstClr val="black">
                    <a:lumMod val="75000"/>
                    <a:lumOff val="25000"/>
                  </a:prstClr>
                </a:solidFill>
                <a:latin typeface="Trebuchet MS" panose="020B0603020202020204"/>
              </a:rPr>
              <a:t>Persona (mot étrusque)</a:t>
            </a:r>
          </a:p>
        </p:txBody>
      </p:sp>
    </p:spTree>
    <p:extLst>
      <p:ext uri="{BB962C8B-B14F-4D97-AF65-F5344CB8AC3E}">
        <p14:creationId xmlns:p14="http://schemas.microsoft.com/office/powerpoint/2010/main" val="745533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La personnalité juridique</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9</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9</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Un masque de théâtre</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1179810"/>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BE"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Les personnes physiques</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BE"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lang="fr-BE" dirty="0">
                <a:solidFill>
                  <a:prstClr val="black">
                    <a:lumMod val="75000"/>
                    <a:lumOff val="25000"/>
                  </a:prstClr>
                </a:solidFill>
                <a:latin typeface="Trebuchet MS" panose="020B0603020202020204"/>
              </a:rPr>
              <a:t>Les personnes morales</a:t>
            </a:r>
          </a:p>
        </p:txBody>
      </p:sp>
    </p:spTree>
    <p:extLst>
      <p:ext uri="{BB962C8B-B14F-4D97-AF65-F5344CB8AC3E}">
        <p14:creationId xmlns:p14="http://schemas.microsoft.com/office/powerpoint/2010/main" val="3241893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La personnalité juridique</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10</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10</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Personnes physiques</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1585049"/>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BE"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Les personnes physiques</a:t>
            </a:r>
          </a:p>
          <a:p>
            <a:pPr marL="742950" lvl="1" indent="-285750" defTabSz="457200">
              <a:spcBef>
                <a:spcPts val="1000"/>
              </a:spcBef>
              <a:buClr>
                <a:srgbClr val="D34817"/>
              </a:buClr>
              <a:buSzPct val="80000"/>
              <a:buFont typeface="Wingdings" panose="05000000000000000000" pitchFamily="2" charset="2"/>
              <a:buChar char="ü"/>
              <a:defRPr/>
            </a:pPr>
            <a:r>
              <a:rPr lang="fr-BE" dirty="0">
                <a:solidFill>
                  <a:prstClr val="black">
                    <a:lumMod val="75000"/>
                    <a:lumOff val="25000"/>
                  </a:prstClr>
                </a:solidFill>
                <a:latin typeface="Trebuchet MS" panose="020B0603020202020204"/>
              </a:rPr>
              <a:t>Naissance</a:t>
            </a:r>
          </a:p>
          <a:p>
            <a:pPr marL="742950" lvl="1" indent="-285750" defTabSz="457200">
              <a:spcBef>
                <a:spcPts val="1000"/>
              </a:spcBef>
              <a:buClr>
                <a:srgbClr val="D34817"/>
              </a:buClr>
              <a:buSzPct val="80000"/>
              <a:buFont typeface="Wingdings" panose="05000000000000000000" pitchFamily="2" charset="2"/>
              <a:buChar char="ü"/>
              <a:defRPr/>
            </a:pPr>
            <a:r>
              <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Vie</a:t>
            </a:r>
          </a:p>
          <a:p>
            <a:pPr marL="742950" lvl="1" indent="-285750" defTabSz="457200">
              <a:spcBef>
                <a:spcPts val="1000"/>
              </a:spcBef>
              <a:buClr>
                <a:srgbClr val="D34817"/>
              </a:buClr>
              <a:buSzPct val="80000"/>
              <a:buFont typeface="Wingdings" panose="05000000000000000000" pitchFamily="2" charset="2"/>
              <a:buChar char="ü"/>
              <a:defRPr/>
            </a:pPr>
            <a:r>
              <a:rPr lang="fr-BE" dirty="0">
                <a:solidFill>
                  <a:prstClr val="black">
                    <a:lumMod val="75000"/>
                    <a:lumOff val="25000"/>
                  </a:prstClr>
                </a:solidFill>
                <a:latin typeface="Trebuchet MS" panose="020B0603020202020204"/>
              </a:rPr>
              <a:t>mort</a:t>
            </a:r>
            <a:endPar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47922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La personnalité juridique</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11</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11</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Personnes morales</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1585049"/>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BE"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Les personnes morales</a:t>
            </a:r>
          </a:p>
          <a:p>
            <a:pPr marL="742950" lvl="1" indent="-285750" defTabSz="457200">
              <a:spcBef>
                <a:spcPts val="1000"/>
              </a:spcBef>
              <a:buClr>
                <a:srgbClr val="D34817"/>
              </a:buClr>
              <a:buSzPct val="80000"/>
              <a:buFont typeface="Wingdings" panose="05000000000000000000" pitchFamily="2" charset="2"/>
              <a:buChar char="ü"/>
              <a:defRPr/>
            </a:pPr>
            <a:r>
              <a:rPr lang="fr-BE" dirty="0">
                <a:solidFill>
                  <a:prstClr val="black">
                    <a:lumMod val="75000"/>
                    <a:lumOff val="25000"/>
                  </a:prstClr>
                </a:solidFill>
                <a:latin typeface="Trebuchet MS" panose="020B0603020202020204"/>
              </a:rPr>
              <a:t>Naissance : par la loi</a:t>
            </a:r>
          </a:p>
          <a:p>
            <a:pPr marL="742950" lvl="1" indent="-285750" defTabSz="457200">
              <a:spcBef>
                <a:spcPts val="1000"/>
              </a:spcBef>
              <a:buClr>
                <a:srgbClr val="D34817"/>
              </a:buClr>
              <a:buSzPct val="80000"/>
              <a:buFont typeface="Wingdings" panose="05000000000000000000" pitchFamily="2" charset="2"/>
              <a:buChar char="ü"/>
              <a:defRPr/>
            </a:pPr>
            <a:r>
              <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Vie</a:t>
            </a:r>
          </a:p>
          <a:p>
            <a:pPr marL="742950" lvl="1" indent="-285750" defTabSz="457200">
              <a:spcBef>
                <a:spcPts val="1000"/>
              </a:spcBef>
              <a:buClr>
                <a:srgbClr val="D34817"/>
              </a:buClr>
              <a:buSzPct val="80000"/>
              <a:buFont typeface="Wingdings" panose="05000000000000000000" pitchFamily="2" charset="2"/>
              <a:buChar char="ü"/>
              <a:defRPr/>
            </a:pPr>
            <a:r>
              <a:rPr lang="fr-BE" dirty="0">
                <a:solidFill>
                  <a:prstClr val="black">
                    <a:lumMod val="75000"/>
                    <a:lumOff val="25000"/>
                  </a:prstClr>
                </a:solidFill>
                <a:latin typeface="Trebuchet MS" panose="020B0603020202020204"/>
              </a:rPr>
              <a:t>mort</a:t>
            </a:r>
            <a:endPar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820447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8B1D03F1-CC6D-4DD5-AC7C-D6AFDC5535C2}"/>
              </a:ext>
            </a:extLst>
          </p:cNvPr>
          <p:cNvPicPr>
            <a:picLocks noChangeAspect="1"/>
          </p:cNvPicPr>
          <p:nvPr/>
        </p:nvPicPr>
        <p:blipFill>
          <a:blip r:embed="rId3"/>
          <a:stretch>
            <a:fillRect/>
          </a:stretch>
        </p:blipFill>
        <p:spPr>
          <a:xfrm>
            <a:off x="5711918" y="6263346"/>
            <a:ext cx="768163" cy="432854"/>
          </a:xfrm>
          <a:prstGeom prst="rect">
            <a:avLst/>
          </a:prstGeom>
        </p:spPr>
      </p:pic>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12</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12</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4"/>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Le saviez-vous?</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4016484"/>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hiérarchie des normes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Constitution</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Loi -  décrets (- ordonnances)</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Arrêtés</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Autres normes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droit international</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contrats</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quid des décisions adoptées par </a:t>
            </a:r>
            <a:r>
              <a:rPr kumimoji="0" lang="fr-FR"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Actiris</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p>
        </p:txBody>
      </p:sp>
      <p:sp>
        <p:nvSpPr>
          <p:cNvPr id="9" name="Triangle isocèle 8">
            <a:extLst>
              <a:ext uri="{FF2B5EF4-FFF2-40B4-BE49-F238E27FC236}">
                <a16:creationId xmlns:a16="http://schemas.microsoft.com/office/drawing/2014/main" id="{F969DBF9-31EE-4C73-87FD-F136E702B3ED}"/>
              </a:ext>
            </a:extLst>
          </p:cNvPr>
          <p:cNvSpPr/>
          <p:nvPr/>
        </p:nvSpPr>
        <p:spPr>
          <a:xfrm>
            <a:off x="5850294" y="1007706"/>
            <a:ext cx="5141167" cy="371307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1084440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La personnalité juridique</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13</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13</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Conséquences de la personnalité juridique</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1990288"/>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BE"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Le patrimoine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BE"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La capacité (essentiellement contractuelle)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BE"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L’action en justice</a:t>
            </a:r>
          </a:p>
        </p:txBody>
      </p:sp>
    </p:spTree>
    <p:extLst>
      <p:ext uri="{BB962C8B-B14F-4D97-AF65-F5344CB8AC3E}">
        <p14:creationId xmlns:p14="http://schemas.microsoft.com/office/powerpoint/2010/main" val="1183121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La personnalité juridique</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14</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14</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patrimoine</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2139047"/>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Article 3.35 du Code civil : Le patrimoine d'une personne est l'universalité de droit comprenant l'ensemble de ses biens et obligations, présents et à venir.</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Toute personne physique ou morale a un et, sauf si la loi en dispose autrement, un seul patrimoine.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Attention, en droit, le « patrimoine » n'est pas un contenu mais un contenant, c'est un petit sac juridique qui contient des droits et des obligations.</a:t>
            </a:r>
          </a:p>
        </p:txBody>
      </p:sp>
    </p:spTree>
    <p:extLst>
      <p:ext uri="{BB962C8B-B14F-4D97-AF65-F5344CB8AC3E}">
        <p14:creationId xmlns:p14="http://schemas.microsoft.com/office/powerpoint/2010/main" val="3958388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8B1D03F1-CC6D-4DD5-AC7C-D6AFDC5535C2}"/>
              </a:ext>
            </a:extLst>
          </p:cNvPr>
          <p:cNvPicPr>
            <a:picLocks noChangeAspect="1"/>
          </p:cNvPicPr>
          <p:nvPr/>
        </p:nvPicPr>
        <p:blipFill>
          <a:blip r:embed="rId3"/>
          <a:stretch>
            <a:fillRect/>
          </a:stretch>
        </p:blipFill>
        <p:spPr>
          <a:xfrm>
            <a:off x="5711918" y="6263346"/>
            <a:ext cx="768163" cy="432854"/>
          </a:xfrm>
          <a:prstGeom prst="rect">
            <a:avLst/>
          </a:prstGeom>
        </p:spPr>
      </p:pic>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15</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15</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4"/>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Le saviez-vous?</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3206006"/>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Quelques définitions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Droits (subjectifs) &gt;&lt; droit objectif</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Biens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Obligations</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lang="fr-FR" dirty="0">
                <a:solidFill>
                  <a:prstClr val="black">
                    <a:lumMod val="75000"/>
                    <a:lumOff val="25000"/>
                  </a:prstClr>
                </a:solidFill>
                <a:latin typeface="Trebuchet MS" panose="020B0603020202020204"/>
              </a:rPr>
              <a:t>Universalité</a:t>
            </a: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305327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8B1D03F1-CC6D-4DD5-AC7C-D6AFDC5535C2}"/>
              </a:ext>
            </a:extLst>
          </p:cNvPr>
          <p:cNvPicPr>
            <a:picLocks noChangeAspect="1"/>
          </p:cNvPicPr>
          <p:nvPr/>
        </p:nvPicPr>
        <p:blipFill>
          <a:blip r:embed="rId3"/>
          <a:stretch>
            <a:fillRect/>
          </a:stretch>
        </p:blipFill>
        <p:spPr>
          <a:xfrm>
            <a:off x="5711918" y="6263346"/>
            <a:ext cx="768163" cy="432854"/>
          </a:xfrm>
          <a:prstGeom prst="rect">
            <a:avLst/>
          </a:prstGeom>
        </p:spPr>
      </p:pic>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16</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16</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4"/>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Le saviez-vous?</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2800767"/>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Code civil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Le « nouveau » Code civil : aujourd'hui le « Code civil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Le Code civil : aujourd'hui « l'ancien » Code civil</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Le Code civil est une loi</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412186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8B1D03F1-CC6D-4DD5-AC7C-D6AFDC5535C2}"/>
              </a:ext>
            </a:extLst>
          </p:cNvPr>
          <p:cNvPicPr>
            <a:picLocks noChangeAspect="1"/>
          </p:cNvPicPr>
          <p:nvPr/>
        </p:nvPicPr>
        <p:blipFill>
          <a:blip r:embed="rId3"/>
          <a:stretch>
            <a:fillRect/>
          </a:stretch>
        </p:blipFill>
        <p:spPr>
          <a:xfrm>
            <a:off x="5711918" y="6263346"/>
            <a:ext cx="768163" cy="432854"/>
          </a:xfrm>
          <a:prstGeom prst="rect">
            <a:avLst/>
          </a:prstGeom>
        </p:spPr>
      </p:pic>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17</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17</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4"/>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Le saviez-vous?</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1990288"/>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Nommer les textes juridiques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loi, code, loi coordonnée le, loi du...</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468312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La personnalité juridique</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18</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18</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Conséquences de la personnalité juridique</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1990288"/>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BE"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Le patrimoine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BE"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BE"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La capacité (essentiellement contractuelle)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BE"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L’action en justice</a:t>
            </a:r>
          </a:p>
        </p:txBody>
      </p:sp>
    </p:spTree>
    <p:extLst>
      <p:ext uri="{BB962C8B-B14F-4D97-AF65-F5344CB8AC3E}">
        <p14:creationId xmlns:p14="http://schemas.microsoft.com/office/powerpoint/2010/main" val="3410584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La personnalité juridique</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19</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19</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Conséquences de la personnalité juridique</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5380960"/>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La capacité (essentiellement contractuelle)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BE"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Article 1123 de l'ancien Code civil : Toute personne peut contracter, si elle n'en est pas déclarée incapable par la loi.</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Sorte de consentement légalement présumé</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FR"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Spécialité des personnes morales</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Contracter : conclure un contrat. Il faut avoir la personnalité juridique pour pouvoir contracter. Les personnes morales peuvent donc signer un contrat. Elles agissent dans ce cadre par le biais de leur organe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définition de l'organe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116352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La personnalité juridique</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20</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20</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Conséquences de la personnalité juridique</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1456809"/>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FR"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Action en justice : la personnalité juridique est nécessaire pour citer et être cité en justice (demandeur ou défendeur)</a:t>
            </a:r>
            <a:endPar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678676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La personnalité juridique</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21</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21</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Fonctionnement de la personnalité juridique</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1179810"/>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FR"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Distinction entre les personnes physiques et les personnes morales</a:t>
            </a:r>
            <a:endPar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830246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La personnalité juridique</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22</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22</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Fonctionnement de la personnalité juridique</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2800767"/>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FR"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Les personnes morales ont besoin d’organes</a:t>
            </a:r>
          </a:p>
          <a:p>
            <a:pPr marL="742950" lvl="1"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Autres personnes juridiques (physique ou morale)</a:t>
            </a:r>
          </a:p>
          <a:p>
            <a:pPr marL="742950" lvl="1"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Distinction entre la gestion et la représentation</a:t>
            </a:r>
          </a:p>
          <a:p>
            <a:pPr marL="742950" lvl="1"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Délégation</a:t>
            </a: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742950" lvl="1" indent="-285750" defTabSz="457200">
              <a:spcBef>
                <a:spcPts val="1000"/>
              </a:spcBef>
              <a:buClr>
                <a:srgbClr val="D34817"/>
              </a:buClr>
              <a:buSzPct val="80000"/>
              <a:buFont typeface="Wingdings" panose="05000000000000000000" pitchFamily="2" charset="2"/>
              <a:buChar char="ü"/>
              <a:defRPr/>
            </a:pPr>
            <a:endPar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301636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La personnalité juridique</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23</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23</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Fonctionnement de la personnalité juridique</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2395528"/>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FR"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Les personnes morales ont besoin d’organes</a:t>
            </a:r>
          </a:p>
          <a:p>
            <a:pPr marL="742950" lvl="1"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Autres personnes juridiques (physique ou morale)</a:t>
            </a:r>
          </a:p>
          <a:p>
            <a:pPr marL="1200150" lvl="2" indent="-285750" defTabSz="457200">
              <a:spcBef>
                <a:spcPts val="1000"/>
              </a:spcBef>
              <a:buClr>
                <a:srgbClr val="D34817"/>
              </a:buClr>
              <a:buSzPct val="80000"/>
              <a:buFont typeface="Wingdings" panose="05000000000000000000" pitchFamily="2" charset="2"/>
              <a:buChar char="ü"/>
              <a:defRPr/>
            </a:pPr>
            <a:r>
              <a:rPr lang="fr-BE" dirty="0">
                <a:solidFill>
                  <a:prstClr val="black">
                    <a:lumMod val="75000"/>
                    <a:lumOff val="25000"/>
                  </a:prstClr>
                </a:solidFill>
                <a:latin typeface="Trebuchet MS" panose="020B0603020202020204"/>
              </a:rPr>
              <a:t>Personne physique</a:t>
            </a:r>
          </a:p>
          <a:p>
            <a:pPr marL="1200150" lvl="2" indent="-285750" defTabSz="457200">
              <a:spcBef>
                <a:spcPts val="1000"/>
              </a:spcBef>
              <a:buClr>
                <a:srgbClr val="D34817"/>
              </a:buClr>
              <a:buSzPct val="80000"/>
              <a:buFont typeface="Wingdings" panose="05000000000000000000" pitchFamily="2" charset="2"/>
              <a:buChar char="ü"/>
              <a:defRPr/>
            </a:pPr>
            <a:r>
              <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Personne morale =&gt; organe =&gt; </a:t>
            </a:r>
            <a:r>
              <a:rPr kumimoji="0" lang="fr-BE"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pph</a:t>
            </a:r>
            <a:r>
              <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ou </a:t>
            </a:r>
            <a:r>
              <a:rPr kumimoji="0" lang="fr-BE"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pmor</a:t>
            </a:r>
            <a:r>
              <a:rPr lang="fr-BE" dirty="0">
                <a:solidFill>
                  <a:prstClr val="black">
                    <a:lumMod val="75000"/>
                    <a:lumOff val="25000"/>
                  </a:prstClr>
                </a:solidFill>
                <a:latin typeface="Trebuchet MS" panose="020B0603020202020204"/>
              </a:rPr>
              <a:t>ale =&gt; organe etc.</a:t>
            </a:r>
            <a:endPar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862860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La personnalité juridique</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24</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24</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Fonctionnement de la personnalité juridique</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1990288"/>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FR"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Les personnes morales ont besoin d’organes</a:t>
            </a:r>
          </a:p>
          <a:p>
            <a:pPr marL="742950" lvl="1"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Distinction entre la gestion et la représentation</a:t>
            </a:r>
          </a:p>
          <a:p>
            <a:pPr marL="742950" lvl="1" indent="-285750" defTabSz="457200">
              <a:spcBef>
                <a:spcPts val="1000"/>
              </a:spcBef>
              <a:buClr>
                <a:srgbClr val="D34817"/>
              </a:buClr>
              <a:buSzPct val="80000"/>
              <a:buFont typeface="Wingdings" panose="05000000000000000000" pitchFamily="2" charset="2"/>
              <a:buChar char="ü"/>
              <a:defRPr/>
            </a:pPr>
            <a:endPar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
        <p:nvSpPr>
          <p:cNvPr id="6" name="Ellipse 5">
            <a:extLst>
              <a:ext uri="{FF2B5EF4-FFF2-40B4-BE49-F238E27FC236}">
                <a16:creationId xmlns:a16="http://schemas.microsoft.com/office/drawing/2014/main" id="{8B9D6E3C-2357-4165-9AB7-0D6E00D4B399}"/>
              </a:ext>
            </a:extLst>
          </p:cNvPr>
          <p:cNvSpPr/>
          <p:nvPr/>
        </p:nvSpPr>
        <p:spPr>
          <a:xfrm>
            <a:off x="1054359" y="2920482"/>
            <a:ext cx="3321698" cy="31223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9" name="Flèche : droite 8">
            <a:extLst>
              <a:ext uri="{FF2B5EF4-FFF2-40B4-BE49-F238E27FC236}">
                <a16:creationId xmlns:a16="http://schemas.microsoft.com/office/drawing/2014/main" id="{1D8144FB-CDFB-477B-9737-0469A4F95876}"/>
              </a:ext>
            </a:extLst>
          </p:cNvPr>
          <p:cNvSpPr/>
          <p:nvPr/>
        </p:nvSpPr>
        <p:spPr>
          <a:xfrm>
            <a:off x="4040155" y="4073307"/>
            <a:ext cx="2055845" cy="8374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266290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La personnalité juridique</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25</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25</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Fonctionnement de la personnalité juridique</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3611245"/>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FR"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Les personnes morales ont besoin d’organes</a:t>
            </a:r>
          </a:p>
          <a:p>
            <a:pPr marL="742950" lvl="1"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Distinction entre la gestion et la représentation</a:t>
            </a:r>
          </a:p>
          <a:p>
            <a:pPr marL="742950" lvl="1" indent="-285750" defTabSz="457200">
              <a:spcBef>
                <a:spcPts val="1000"/>
              </a:spcBef>
              <a:buClr>
                <a:srgbClr val="D34817"/>
              </a:buClr>
              <a:buSzPct val="80000"/>
              <a:buFont typeface="Wingdings" panose="05000000000000000000" pitchFamily="2" charset="2"/>
              <a:buChar char="ü"/>
              <a:defRPr/>
            </a:pPr>
            <a:endParaRPr lang="fr-FR" dirty="0">
              <a:solidFill>
                <a:prstClr val="black">
                  <a:lumMod val="75000"/>
                  <a:lumOff val="25000"/>
                </a:prstClr>
              </a:solidFill>
              <a:latin typeface="Trebuchet MS" panose="020B0603020202020204"/>
            </a:endParaRPr>
          </a:p>
          <a:p>
            <a:pPr marL="742950" lvl="1"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Représentants de l’organisation (organes)</a:t>
            </a:r>
          </a:p>
          <a:p>
            <a:pPr marL="742950" lvl="1"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Gestion journalière</a:t>
            </a: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742950" lvl="1" indent="-285750" defTabSz="457200">
              <a:spcBef>
                <a:spcPts val="1000"/>
              </a:spcBef>
              <a:buClr>
                <a:srgbClr val="D34817"/>
              </a:buClr>
              <a:buSzPct val="80000"/>
              <a:buFont typeface="Wingdings" panose="05000000000000000000" pitchFamily="2" charset="2"/>
              <a:buChar char="ü"/>
              <a:defRPr/>
            </a:pP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742950" lvl="1" indent="-285750" defTabSz="457200">
              <a:spcBef>
                <a:spcPts val="1000"/>
              </a:spcBef>
              <a:buClr>
                <a:srgbClr val="D34817"/>
              </a:buClr>
              <a:buSzPct val="80000"/>
              <a:buFont typeface="Wingdings" panose="05000000000000000000" pitchFamily="2" charset="2"/>
              <a:buChar char="ü"/>
              <a:defRPr/>
            </a:pPr>
            <a:endPar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016179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La personnalité juridique</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26</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26</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Fonctionnement de la personnalité juridique</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2800767"/>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FR"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Les personnes morales ont besoin d’organes</a:t>
            </a:r>
          </a:p>
          <a:p>
            <a:pPr marL="742950" lvl="1"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Autres personnes juridiques (physique ou morale)</a:t>
            </a:r>
          </a:p>
          <a:p>
            <a:pPr marL="742950" lvl="1"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Distinction entre la gestion et la représentation</a:t>
            </a:r>
          </a:p>
          <a:p>
            <a:pPr marL="742950" lvl="1" indent="-285750" defTabSz="457200">
              <a:spcBef>
                <a:spcPts val="1000"/>
              </a:spcBef>
              <a:buClr>
                <a:srgbClr val="D34817"/>
              </a:buClr>
              <a:buSzPct val="80000"/>
              <a:buFont typeface="Wingdings" panose="05000000000000000000" pitchFamily="2" charset="2"/>
              <a:buChar char="ü"/>
              <a:defRPr/>
            </a:pPr>
            <a:r>
              <a:rPr lang="fr-FR" b="1" dirty="0">
                <a:solidFill>
                  <a:prstClr val="black">
                    <a:lumMod val="75000"/>
                    <a:lumOff val="25000"/>
                  </a:prstClr>
                </a:solidFill>
                <a:latin typeface="Trebuchet MS" panose="020B0603020202020204"/>
              </a:rPr>
              <a:t>Délégation</a:t>
            </a:r>
            <a:endParaRPr kumimoji="0" lang="fr-FR"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742950" lvl="1" indent="-285750" defTabSz="457200">
              <a:spcBef>
                <a:spcPts val="1000"/>
              </a:spcBef>
              <a:buClr>
                <a:srgbClr val="D34817"/>
              </a:buClr>
              <a:buSzPct val="80000"/>
              <a:buFont typeface="Wingdings" panose="05000000000000000000" pitchFamily="2" charset="2"/>
              <a:buChar char="ü"/>
              <a:defRPr/>
            </a:pPr>
            <a:endPar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3424480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F068967-BEB3-4455-9608-AE3E4A21625D}"/>
              </a:ext>
            </a:extLst>
          </p:cNvPr>
          <p:cNvSpPr>
            <a:spLocks noGrp="1"/>
          </p:cNvSpPr>
          <p:nvPr>
            <p:ph type="ftr" sz="quarter" idx="11"/>
          </p:nvPr>
        </p:nvSpPr>
        <p:spPr/>
        <p:txBody>
          <a:bodyPr/>
          <a:lstStyle/>
          <a:p>
            <a:endParaRPr lang="fr-BE" dirty="0"/>
          </a:p>
        </p:txBody>
      </p:sp>
      <p:sp>
        <p:nvSpPr>
          <p:cNvPr id="3" name="Espace réservé du numéro de diapositive 2">
            <a:extLst>
              <a:ext uri="{FF2B5EF4-FFF2-40B4-BE49-F238E27FC236}">
                <a16:creationId xmlns:a16="http://schemas.microsoft.com/office/drawing/2014/main" id="{809CFB85-9BA1-4267-8923-927041DD911B}"/>
              </a:ext>
            </a:extLst>
          </p:cNvPr>
          <p:cNvSpPr>
            <a:spLocks noGrp="1"/>
          </p:cNvSpPr>
          <p:nvPr>
            <p:ph type="sldNum" sz="quarter" idx="12"/>
          </p:nvPr>
        </p:nvSpPr>
        <p:spPr/>
        <p:txBody>
          <a:bodyPr/>
          <a:lstStyle/>
          <a:p>
            <a:endParaRPr lang="fr-BE" dirty="0"/>
          </a:p>
        </p:txBody>
      </p:sp>
      <p:sp>
        <p:nvSpPr>
          <p:cNvPr id="5" name="Espace réservé du numéro de diapositive 5">
            <a:extLst>
              <a:ext uri="{FF2B5EF4-FFF2-40B4-BE49-F238E27FC236}">
                <a16:creationId xmlns:a16="http://schemas.microsoft.com/office/drawing/2014/main" id="{FAAE9C03-E3B0-428B-BCD5-35B749E2ACDA}"/>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27</a:t>
            </a:fld>
            <a:endParaRPr lang="fr-BE" sz="1600" b="1" dirty="0">
              <a:solidFill>
                <a:schemeClr val="bg1"/>
              </a:solidFill>
            </a:endParaRPr>
          </a:p>
        </p:txBody>
      </p:sp>
      <p:pic>
        <p:nvPicPr>
          <p:cNvPr id="6" name="Image 5">
            <a:extLst>
              <a:ext uri="{FF2B5EF4-FFF2-40B4-BE49-F238E27FC236}">
                <a16:creationId xmlns:a16="http://schemas.microsoft.com/office/drawing/2014/main" id="{76411AC8-FC6F-41B1-B4A4-49AC19D87FED}"/>
              </a:ext>
            </a:extLst>
          </p:cNvPr>
          <p:cNvPicPr>
            <a:picLocks noChangeAspect="1"/>
          </p:cNvPicPr>
          <p:nvPr/>
        </p:nvPicPr>
        <p:blipFill>
          <a:blip r:embed="rId3"/>
          <a:stretch>
            <a:fillRect/>
          </a:stretch>
        </p:blipFill>
        <p:spPr>
          <a:xfrm>
            <a:off x="457200" y="6069816"/>
            <a:ext cx="811575" cy="651659"/>
          </a:xfrm>
          <a:prstGeom prst="rect">
            <a:avLst/>
          </a:prstGeom>
        </p:spPr>
      </p:pic>
      <p:sp>
        <p:nvSpPr>
          <p:cNvPr id="7" name="ZoneTexte 6">
            <a:extLst>
              <a:ext uri="{FF2B5EF4-FFF2-40B4-BE49-F238E27FC236}">
                <a16:creationId xmlns:a16="http://schemas.microsoft.com/office/drawing/2014/main" id="{CD946EF1-2616-4819-9391-8AEB420208DB}"/>
              </a:ext>
            </a:extLst>
          </p:cNvPr>
          <p:cNvSpPr txBox="1"/>
          <p:nvPr/>
        </p:nvSpPr>
        <p:spPr>
          <a:xfrm>
            <a:off x="812800" y="482600"/>
            <a:ext cx="4546600" cy="584775"/>
          </a:xfrm>
          <a:prstGeom prst="rect">
            <a:avLst/>
          </a:prstGeom>
          <a:noFill/>
        </p:spPr>
        <p:txBody>
          <a:bodyPr wrap="square" rtlCol="0">
            <a:spAutoFit/>
          </a:bodyPr>
          <a:lstStyle/>
          <a:p>
            <a:pPr algn="ctr"/>
            <a:r>
              <a:rPr lang="fr-BE" sz="3200" b="1" cap="small" dirty="0">
                <a:solidFill>
                  <a:srgbClr val="77B64A"/>
                </a:solidFill>
              </a:rPr>
              <a:t>Plan de la présentation</a:t>
            </a:r>
          </a:p>
        </p:txBody>
      </p:sp>
      <p:sp>
        <p:nvSpPr>
          <p:cNvPr id="9" name="ZoneTexte 8">
            <a:extLst>
              <a:ext uri="{FF2B5EF4-FFF2-40B4-BE49-F238E27FC236}">
                <a16:creationId xmlns:a16="http://schemas.microsoft.com/office/drawing/2014/main" id="{32B49ADD-A991-4D37-9627-C200BA9942F3}"/>
              </a:ext>
            </a:extLst>
          </p:cNvPr>
          <p:cNvSpPr txBox="1"/>
          <p:nvPr/>
        </p:nvSpPr>
        <p:spPr>
          <a:xfrm>
            <a:off x="1168400" y="975638"/>
            <a:ext cx="10922000" cy="2236510"/>
          </a:xfrm>
          <a:prstGeom prst="rect">
            <a:avLst/>
          </a:prstGeom>
          <a:noFill/>
        </p:spPr>
        <p:txBody>
          <a:bodyPr wrap="square" rtlCol="0">
            <a:spAutoFit/>
          </a:bodyPr>
          <a:lstStyle/>
          <a:p>
            <a:endParaRPr lang="fr-FR" sz="1600" b="1" dirty="0"/>
          </a:p>
          <a:p>
            <a:pPr marL="400050" marR="0" lvl="0" indent="-400050" algn="l" defTabSz="457200" rtl="0" eaLnBrk="1" fontAlgn="auto" latinLnBrk="0" hangingPunct="1">
              <a:lnSpc>
                <a:spcPct val="100000"/>
              </a:lnSpc>
              <a:spcBef>
                <a:spcPts val="1000"/>
              </a:spcBef>
              <a:spcAft>
                <a:spcPts val="0"/>
              </a:spcAft>
              <a:buClr>
                <a:srgbClr val="D34817"/>
              </a:buClr>
              <a:buSzPct val="80000"/>
              <a:buFont typeface="+mj-lt"/>
              <a:buAutoNum type="romanUcPeriod"/>
              <a:tabLst/>
              <a:defRPr/>
            </a:pPr>
            <a:r>
              <a:rPr lang="fr-BE" dirty="0">
                <a:solidFill>
                  <a:prstClr val="black">
                    <a:lumMod val="75000"/>
                    <a:lumOff val="25000"/>
                  </a:prstClr>
                </a:solidFill>
                <a:latin typeface="Trebuchet MS" panose="020B0603020202020204"/>
              </a:rPr>
              <a:t>L</a:t>
            </a:r>
            <a:r>
              <a:rPr kumimoji="0" lang="fr-BE" sz="180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 personnalité juridique</a:t>
            </a:r>
            <a:endParaRPr kumimoji="0" lang="fr-BE" sz="1800" i="0" u="none" strike="noStrike" kern="1200" cap="none" spc="0" normalizeH="0" noProof="0" dirty="0">
              <a:ln>
                <a:noFill/>
              </a:ln>
              <a:solidFill>
                <a:prstClr val="black">
                  <a:lumMod val="75000"/>
                  <a:lumOff val="25000"/>
                </a:prstClr>
              </a:solidFill>
              <a:effectLst/>
              <a:uLnTx/>
              <a:uFillTx/>
              <a:latin typeface="Trebuchet MS" panose="020B0603020202020204"/>
              <a:ea typeface="+mn-ea"/>
              <a:cs typeface="+mn-cs"/>
            </a:endParaRPr>
          </a:p>
          <a:p>
            <a:pPr marL="400050" marR="0" lvl="0" indent="-400050" algn="l" defTabSz="457200" rtl="0" eaLnBrk="1" fontAlgn="auto" latinLnBrk="0" hangingPunct="1">
              <a:lnSpc>
                <a:spcPct val="100000"/>
              </a:lnSpc>
              <a:spcBef>
                <a:spcPts val="1000"/>
              </a:spcBef>
              <a:spcAft>
                <a:spcPts val="0"/>
              </a:spcAft>
              <a:buClr>
                <a:srgbClr val="D34817"/>
              </a:buClr>
              <a:buSzPct val="80000"/>
              <a:buFont typeface="+mj-lt"/>
              <a:buAutoNum type="romanUcPeriod"/>
              <a:tabLst/>
              <a:defRPr/>
            </a:pPr>
            <a:r>
              <a:rPr lang="fr-BE" b="1" dirty="0">
                <a:solidFill>
                  <a:prstClr val="black">
                    <a:lumMod val="75000"/>
                    <a:lumOff val="25000"/>
                  </a:prstClr>
                </a:solidFill>
                <a:latin typeface="Trebuchet MS" panose="020B0603020202020204"/>
              </a:rPr>
              <a:t>Les personnes publiques, en ce compris les OIP</a:t>
            </a:r>
          </a:p>
          <a:p>
            <a:pPr marL="400050" marR="0" lvl="0" indent="-400050" algn="l" defTabSz="457200" rtl="0" eaLnBrk="1" fontAlgn="auto" latinLnBrk="0" hangingPunct="1">
              <a:lnSpc>
                <a:spcPct val="100000"/>
              </a:lnSpc>
              <a:spcBef>
                <a:spcPts val="1000"/>
              </a:spcBef>
              <a:spcAft>
                <a:spcPts val="0"/>
              </a:spcAft>
              <a:buClr>
                <a:srgbClr val="D34817"/>
              </a:buClr>
              <a:buSzPct val="80000"/>
              <a:buFont typeface="+mj-lt"/>
              <a:buAutoNum type="romanUcPeriod"/>
              <a:tabLst/>
              <a:defRPr/>
            </a:pPr>
            <a:r>
              <a:rPr lang="fr-BE" baseline="0" dirty="0">
                <a:solidFill>
                  <a:prstClr val="black">
                    <a:lumMod val="75000"/>
                    <a:lumOff val="25000"/>
                  </a:prstClr>
                </a:solidFill>
                <a:latin typeface="Trebuchet MS" panose="020B0603020202020204"/>
              </a:rPr>
              <a:t>Les acteurs du droit public</a:t>
            </a:r>
          </a:p>
          <a:p>
            <a:pPr marR="0" lvl="0" algn="l" defTabSz="457200" rtl="0" eaLnBrk="1" fontAlgn="auto" latinLnBrk="0" hangingPunct="1">
              <a:lnSpc>
                <a:spcPct val="100000"/>
              </a:lnSpc>
              <a:spcBef>
                <a:spcPts val="1000"/>
              </a:spcBef>
              <a:spcAft>
                <a:spcPts val="0"/>
              </a:spcAft>
              <a:buClr>
                <a:srgbClr val="D34817"/>
              </a:buClr>
              <a:buSzPct val="80000"/>
              <a:tabLst/>
              <a:defRPr/>
            </a:pPr>
            <a:endParaRPr kumimoji="0" lang="fr-BE"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lvl="1"/>
            <a:r>
              <a:rPr lang="fr-FR" dirty="0"/>
              <a:t>	</a:t>
            </a:r>
          </a:p>
        </p:txBody>
      </p:sp>
    </p:spTree>
    <p:extLst>
      <p:ext uri="{BB962C8B-B14F-4D97-AF65-F5344CB8AC3E}">
        <p14:creationId xmlns:p14="http://schemas.microsoft.com/office/powerpoint/2010/main" val="6059927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personnes publiques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28</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28</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Personnes publiques</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5103961"/>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Les personnes publiques sont un type de personne morale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Il n'y a donc pas de personne physique de droit public (Ministres ? Roi ? Agents publics?)</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FR"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FR"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FR"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Attention : la notion de personne publique n'épuise pas la notion des administrations ou du pouvoir exécutif (cf. les acteurs du droit public)</a:t>
            </a:r>
          </a:p>
        </p:txBody>
      </p:sp>
      <p:sp>
        <p:nvSpPr>
          <p:cNvPr id="6" name="Ellipse 5">
            <a:extLst>
              <a:ext uri="{FF2B5EF4-FFF2-40B4-BE49-F238E27FC236}">
                <a16:creationId xmlns:a16="http://schemas.microsoft.com/office/drawing/2014/main" id="{11710CB7-600F-419B-A86C-0BF13EDE335E}"/>
              </a:ext>
            </a:extLst>
          </p:cNvPr>
          <p:cNvSpPr/>
          <p:nvPr/>
        </p:nvSpPr>
        <p:spPr>
          <a:xfrm>
            <a:off x="2435290" y="2351314"/>
            <a:ext cx="2967134" cy="291115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a:t>Personnes physiques</a:t>
            </a:r>
          </a:p>
          <a:p>
            <a:pPr algn="ctr"/>
            <a:endParaRPr lang="fr-BE" dirty="0"/>
          </a:p>
          <a:p>
            <a:pPr algn="ctr"/>
            <a:endParaRPr lang="fr-BE" dirty="0"/>
          </a:p>
          <a:p>
            <a:pPr algn="ctr"/>
            <a:endParaRPr lang="fr-BE" dirty="0"/>
          </a:p>
          <a:p>
            <a:pPr algn="ctr"/>
            <a:r>
              <a:rPr lang="fr-BE" dirty="0"/>
              <a:t>Personnes morales</a:t>
            </a:r>
          </a:p>
        </p:txBody>
      </p:sp>
    </p:spTree>
    <p:extLst>
      <p:ext uri="{BB962C8B-B14F-4D97-AF65-F5344CB8AC3E}">
        <p14:creationId xmlns:p14="http://schemas.microsoft.com/office/powerpoint/2010/main" val="29977684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personnes publiques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29</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29</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Personnes publiques</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923330"/>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a:ln>
                  <a:noFill/>
                </a:ln>
                <a:solidFill>
                  <a:prstClr val="black">
                    <a:lumMod val="75000"/>
                    <a:lumOff val="25000"/>
                  </a:prstClr>
                </a:solidFill>
                <a:effectLst/>
                <a:uLnTx/>
                <a:uFillTx/>
                <a:latin typeface="Trebuchet MS" panose="020B0603020202020204"/>
                <a:ea typeface="+mn-ea"/>
                <a:cs typeface="+mn-cs"/>
              </a:rPr>
              <a:t>Une personne morale de droit public est « une création de la puissance souveraine qui en lui confiant la personnalité civile, la dote d’un patrimoine distinct en vue d’un service public et des fins supérieures qu’il se propose d’atteindre » : Cass., 26 avril 1894, Pas., 1894, I, 188.</a:t>
            </a: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172979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8B1D03F1-CC6D-4DD5-AC7C-D6AFDC5535C2}"/>
              </a:ext>
            </a:extLst>
          </p:cNvPr>
          <p:cNvPicPr>
            <a:picLocks noChangeAspect="1"/>
          </p:cNvPicPr>
          <p:nvPr/>
        </p:nvPicPr>
        <p:blipFill>
          <a:blip r:embed="rId3"/>
          <a:stretch>
            <a:fillRect/>
          </a:stretch>
        </p:blipFill>
        <p:spPr>
          <a:xfrm>
            <a:off x="5711918" y="6263346"/>
            <a:ext cx="768163" cy="432854"/>
          </a:xfrm>
          <a:prstGeom prst="rect">
            <a:avLst/>
          </a:prstGeom>
        </p:spPr>
      </p:pic>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30</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30</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4"/>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Le saviez-vous?</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4421723"/>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Cass.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Cour de cassation c'est à dire la plus haute juridiction judiciaire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Voir aussi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 </a:t>
            </a:r>
            <a:r>
              <a:rPr kumimoji="0" lang="fr-FR"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const</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et C. </a:t>
            </a:r>
            <a:r>
              <a:rPr kumimoji="0" lang="fr-FR"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arb</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2440844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8B1D03F1-CC6D-4DD5-AC7C-D6AFDC5535C2}"/>
              </a:ext>
            </a:extLst>
          </p:cNvPr>
          <p:cNvPicPr>
            <a:picLocks noChangeAspect="1"/>
          </p:cNvPicPr>
          <p:nvPr/>
        </p:nvPicPr>
        <p:blipFill>
          <a:blip r:embed="rId3"/>
          <a:stretch>
            <a:fillRect/>
          </a:stretch>
        </p:blipFill>
        <p:spPr>
          <a:xfrm>
            <a:off x="5711918" y="6263346"/>
            <a:ext cx="768163" cy="432854"/>
          </a:xfrm>
          <a:prstGeom prst="rect">
            <a:avLst/>
          </a:prstGeom>
        </p:spPr>
      </p:pic>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31</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31</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4"/>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Le saviez-vous?</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4421723"/>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Liège, Mons, Anvers, Gand, Bruxelles</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 trav.</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Trib. </a:t>
            </a:r>
            <a:r>
              <a:rPr kumimoji="0" lang="fr-FR"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Civ</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Trib. </a:t>
            </a:r>
            <a:r>
              <a:rPr kumimoji="0" lang="fr-FR"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Entr</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J.P et Trib. Police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5386886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8B1D03F1-CC6D-4DD5-AC7C-D6AFDC5535C2}"/>
              </a:ext>
            </a:extLst>
          </p:cNvPr>
          <p:cNvPicPr>
            <a:picLocks noChangeAspect="1"/>
          </p:cNvPicPr>
          <p:nvPr/>
        </p:nvPicPr>
        <p:blipFill>
          <a:blip r:embed="rId3"/>
          <a:stretch>
            <a:fillRect/>
          </a:stretch>
        </p:blipFill>
        <p:spPr>
          <a:xfrm>
            <a:off x="5711918" y="6263346"/>
            <a:ext cx="768163" cy="432854"/>
          </a:xfrm>
          <a:prstGeom prst="rect">
            <a:avLst/>
          </a:prstGeom>
        </p:spPr>
      </p:pic>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32</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32</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4"/>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Le saviez-vous?</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3206006"/>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Tribunaux : indépendance et impartialité</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Le juge naturel de l'administration est le Tribunal de Première Instance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Explications : un seul type de justiciable (La </a:t>
            </a:r>
            <a:r>
              <a:rPr kumimoji="0" lang="fr-FR" sz="1800"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Flandria</a:t>
            </a: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
        <p:nvSpPr>
          <p:cNvPr id="9" name="Triangle isocèle 8">
            <a:extLst>
              <a:ext uri="{FF2B5EF4-FFF2-40B4-BE49-F238E27FC236}">
                <a16:creationId xmlns:a16="http://schemas.microsoft.com/office/drawing/2014/main" id="{D97027D1-8A28-4091-AFFD-6346CC07DF58}"/>
              </a:ext>
            </a:extLst>
          </p:cNvPr>
          <p:cNvSpPr/>
          <p:nvPr/>
        </p:nvSpPr>
        <p:spPr>
          <a:xfrm>
            <a:off x="7473043" y="330141"/>
            <a:ext cx="4376057" cy="320600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7301181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personnes publiques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33</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33</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Personnes publiques</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4165243"/>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Une personne morale de droit public est « une création de la puissance souveraine qui en lui confiant la personnalité civile, la dote d’un patrimoine distinct en vue d’un service public et des fins supérieures qu’il se propose d’atteindre » : Cass., 26 avril 1894, Pas., 1894, I, 188.</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FR"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personne morale de droit public</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création de la puissance souveraine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service public</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0606221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personnes publiques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34</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34</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Personnes publiques</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4165243"/>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Une personne morale de droit public est « une création de la puissance souveraine qui en lui confiant la personnalité civile, la dote d’un patrimoine distinct en vue d’un service public et des fins supérieures qu’il se propose d’atteindre » : Cass., 26 avril 1894, Pas., 1894, I, 188.</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FR"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Définition actuelle ? : quid des services publics fonctionnels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Volonté de rattacher au droit public ou étiquette de droit public</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création en vertu de la loi (comme toutes les personnes morales)</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4547967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La personnalité juridique</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35</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35</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Conséquences de la personnalité publique</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1585049"/>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BE"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Les personnes morales</a:t>
            </a:r>
          </a:p>
          <a:p>
            <a:pPr marL="742950" lvl="1" indent="-285750" defTabSz="457200">
              <a:spcBef>
                <a:spcPts val="1000"/>
              </a:spcBef>
              <a:buClr>
                <a:srgbClr val="D34817"/>
              </a:buClr>
              <a:buSzPct val="80000"/>
              <a:buFont typeface="Wingdings" panose="05000000000000000000" pitchFamily="2" charset="2"/>
              <a:buChar char="ü"/>
              <a:defRPr/>
            </a:pPr>
            <a:r>
              <a:rPr lang="fr-BE" dirty="0">
                <a:solidFill>
                  <a:prstClr val="black">
                    <a:lumMod val="75000"/>
                    <a:lumOff val="25000"/>
                  </a:prstClr>
                </a:solidFill>
                <a:latin typeface="Trebuchet MS" panose="020B0603020202020204"/>
              </a:rPr>
              <a:t>Naissance : par la loi</a:t>
            </a:r>
          </a:p>
          <a:p>
            <a:pPr marL="742950" lvl="1" indent="-285750" defTabSz="457200">
              <a:spcBef>
                <a:spcPts val="1000"/>
              </a:spcBef>
              <a:buClr>
                <a:srgbClr val="D34817"/>
              </a:buClr>
              <a:buSzPct val="80000"/>
              <a:buFont typeface="Wingdings" panose="05000000000000000000" pitchFamily="2" charset="2"/>
              <a:buChar char="ü"/>
              <a:defRPr/>
            </a:pPr>
            <a:r>
              <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Vie : particularité à voir</a:t>
            </a:r>
          </a:p>
          <a:p>
            <a:pPr marL="742950" lvl="1" indent="-285750" defTabSz="457200">
              <a:spcBef>
                <a:spcPts val="1000"/>
              </a:spcBef>
              <a:buClr>
                <a:srgbClr val="D34817"/>
              </a:buClr>
              <a:buSzPct val="80000"/>
              <a:buFont typeface="Wingdings" panose="05000000000000000000" pitchFamily="2" charset="2"/>
              <a:buChar char="ü"/>
              <a:defRPr/>
            </a:pPr>
            <a:r>
              <a:rPr lang="fr-BE" dirty="0">
                <a:solidFill>
                  <a:prstClr val="black">
                    <a:lumMod val="75000"/>
                    <a:lumOff val="25000"/>
                  </a:prstClr>
                </a:solidFill>
                <a:latin typeface="Trebuchet MS" panose="020B0603020202020204"/>
              </a:rPr>
              <a:t>Mort : par la loi</a:t>
            </a:r>
            <a:endPar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8042702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La personnalité juridique</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36</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36</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Conséquences de la personnalité publique</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3611245"/>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BE"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Le patrimoine : domanialité publique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BE"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La capacité (essentiellement contractuelle)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BE"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L’action en justice : impact de la </a:t>
            </a:r>
            <a:r>
              <a:rPr kumimoji="0" lang="fr-BE" b="0" i="0"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Pjpublique</a:t>
            </a:r>
            <a:r>
              <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 tribunal de l’entreprise et Conseil d’Etat</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BE"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Pouvoirs exorbitants du droit commun conféré par la loi ou un règlement</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BE"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Obligations démocratiques (budgétaires…)</a:t>
            </a:r>
          </a:p>
        </p:txBody>
      </p:sp>
    </p:spTree>
    <p:extLst>
      <p:ext uri="{BB962C8B-B14F-4D97-AF65-F5344CB8AC3E}">
        <p14:creationId xmlns:p14="http://schemas.microsoft.com/office/powerpoint/2010/main" val="42209612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personnes publiques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37</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37</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Organismes d’intérêt public</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5637441"/>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notion un peu floue :</a:t>
            </a:r>
          </a:p>
          <a:p>
            <a:pPr marL="742950" lvl="1"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Personnalité juridique – loi d’attribution d’un service public</a:t>
            </a:r>
          </a:p>
          <a:p>
            <a:pPr marL="742950" lvl="1"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Décentralisation par service: contrôle obligatoire</a:t>
            </a:r>
          </a:p>
          <a:p>
            <a:pPr marL="742950" lvl="1" indent="-285750" defTabSz="457200">
              <a:spcBef>
                <a:spcPts val="1000"/>
              </a:spcBef>
              <a:buClr>
                <a:srgbClr val="D34817"/>
              </a:buClr>
              <a:buSzPct val="80000"/>
              <a:buFont typeface="Wingdings" panose="05000000000000000000" pitchFamily="2" charset="2"/>
              <a:buChar char="ü"/>
              <a:defRPr/>
            </a:pPr>
            <a:r>
              <a:rPr lang="fr-FR" dirty="0" err="1">
                <a:solidFill>
                  <a:prstClr val="black">
                    <a:lumMod val="75000"/>
                    <a:lumOff val="25000"/>
                  </a:prstClr>
                </a:solidFill>
                <a:latin typeface="Trebuchet MS" panose="020B0603020202020204"/>
              </a:rPr>
              <a:t>Paraétatisme</a:t>
            </a:r>
            <a:r>
              <a:rPr lang="fr-FR" dirty="0">
                <a:solidFill>
                  <a:prstClr val="black">
                    <a:lumMod val="75000"/>
                    <a:lumOff val="25000"/>
                  </a:prstClr>
                </a:solidFill>
                <a:latin typeface="Trebuchet MS" panose="020B0603020202020204"/>
              </a:rPr>
              <a:t> ou </a:t>
            </a:r>
            <a:r>
              <a:rPr lang="fr-FR" dirty="0" err="1">
                <a:solidFill>
                  <a:prstClr val="black">
                    <a:lumMod val="75000"/>
                    <a:lumOff val="25000"/>
                  </a:prstClr>
                </a:solidFill>
                <a:latin typeface="Trebuchet MS" panose="020B0603020202020204"/>
              </a:rPr>
              <a:t>pararégionalisme</a:t>
            </a:r>
            <a:endParaRPr lang="fr-FR" dirty="0">
              <a:solidFill>
                <a:prstClr val="black">
                  <a:lumMod val="75000"/>
                  <a:lumOff val="25000"/>
                </a:prstClr>
              </a:solidFill>
              <a:latin typeface="Trebuchet MS" panose="020B0603020202020204"/>
            </a:endParaRPr>
          </a:p>
          <a:p>
            <a:pPr marL="742950" lvl="1"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Législation organique ad hoc ou utilisation du droit privé par re</a:t>
            </a:r>
            <a:r>
              <a:rPr lang="fr-FR" dirty="0" err="1">
                <a:solidFill>
                  <a:prstClr val="black">
                    <a:lumMod val="75000"/>
                    <a:lumOff val="25000"/>
                  </a:prstClr>
                </a:solidFill>
                <a:latin typeface="Trebuchet MS" panose="020B0603020202020204"/>
              </a:rPr>
              <a:t>nvoi</a:t>
            </a: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Loi du 16 mars 1954 relative au contrôle de certains organismes d'intérêt public</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Classement en 4 catégories de « certains » OIP</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ne crée pas d'OIP mais les « classe » : se reporter à un texte spécifique surtout s'il y a une PJ</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certains OIP, pas tous même si elle a une vocation universelle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3738926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personnes publiques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38</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38</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Organismes d’intérêt public</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2395528"/>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classe A sous l'autorité hiérarchique du Ministre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Classes B, C et D sous l'autorité de tutelle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2653014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8B1D03F1-CC6D-4DD5-AC7C-D6AFDC5535C2}"/>
              </a:ext>
            </a:extLst>
          </p:cNvPr>
          <p:cNvPicPr>
            <a:picLocks noChangeAspect="1"/>
          </p:cNvPicPr>
          <p:nvPr/>
        </p:nvPicPr>
        <p:blipFill>
          <a:blip r:embed="rId3"/>
          <a:stretch>
            <a:fillRect/>
          </a:stretch>
        </p:blipFill>
        <p:spPr>
          <a:xfrm>
            <a:off x="5711918" y="6263346"/>
            <a:ext cx="768163" cy="432854"/>
          </a:xfrm>
          <a:prstGeom prst="rect">
            <a:avLst/>
          </a:prstGeom>
        </p:spPr>
      </p:pic>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39</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39</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4"/>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Le saviez-vous?</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1990288"/>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Une législation communautaire ou régionale peut compléter ou modifier le cadre fédéral</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FR"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Quelques rappels?</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0476137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personnes publiques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40</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40</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Organismes d’intérêt public</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2395528"/>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Contrôle hiérarchique - déconcentration</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Contrôle de tutelle - décentralisation</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603819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F068967-BEB3-4455-9608-AE3E4A21625D}"/>
              </a:ext>
            </a:extLst>
          </p:cNvPr>
          <p:cNvSpPr>
            <a:spLocks noGrp="1"/>
          </p:cNvSpPr>
          <p:nvPr>
            <p:ph type="ftr" sz="quarter" idx="11"/>
          </p:nvPr>
        </p:nvSpPr>
        <p:spPr/>
        <p:txBody>
          <a:bodyPr/>
          <a:lstStyle/>
          <a:p>
            <a:endParaRPr lang="fr-BE" dirty="0"/>
          </a:p>
        </p:txBody>
      </p:sp>
      <p:sp>
        <p:nvSpPr>
          <p:cNvPr id="3" name="Espace réservé du numéro de diapositive 2">
            <a:extLst>
              <a:ext uri="{FF2B5EF4-FFF2-40B4-BE49-F238E27FC236}">
                <a16:creationId xmlns:a16="http://schemas.microsoft.com/office/drawing/2014/main" id="{809CFB85-9BA1-4267-8923-927041DD911B}"/>
              </a:ext>
            </a:extLst>
          </p:cNvPr>
          <p:cNvSpPr>
            <a:spLocks noGrp="1"/>
          </p:cNvSpPr>
          <p:nvPr>
            <p:ph type="sldNum" sz="quarter" idx="12"/>
          </p:nvPr>
        </p:nvSpPr>
        <p:spPr/>
        <p:txBody>
          <a:bodyPr/>
          <a:lstStyle/>
          <a:p>
            <a:endParaRPr lang="fr-BE" dirty="0"/>
          </a:p>
        </p:txBody>
      </p:sp>
      <p:sp>
        <p:nvSpPr>
          <p:cNvPr id="5" name="Espace réservé du numéro de diapositive 5">
            <a:extLst>
              <a:ext uri="{FF2B5EF4-FFF2-40B4-BE49-F238E27FC236}">
                <a16:creationId xmlns:a16="http://schemas.microsoft.com/office/drawing/2014/main" id="{FAAE9C03-E3B0-428B-BCD5-35B749E2ACDA}"/>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41</a:t>
            </a:fld>
            <a:endParaRPr lang="fr-BE" sz="1600" b="1" dirty="0">
              <a:solidFill>
                <a:schemeClr val="bg1"/>
              </a:solidFill>
            </a:endParaRPr>
          </a:p>
        </p:txBody>
      </p:sp>
      <p:pic>
        <p:nvPicPr>
          <p:cNvPr id="6" name="Image 5">
            <a:extLst>
              <a:ext uri="{FF2B5EF4-FFF2-40B4-BE49-F238E27FC236}">
                <a16:creationId xmlns:a16="http://schemas.microsoft.com/office/drawing/2014/main" id="{76411AC8-FC6F-41B1-B4A4-49AC19D87FED}"/>
              </a:ext>
            </a:extLst>
          </p:cNvPr>
          <p:cNvPicPr>
            <a:picLocks noChangeAspect="1"/>
          </p:cNvPicPr>
          <p:nvPr/>
        </p:nvPicPr>
        <p:blipFill>
          <a:blip r:embed="rId3"/>
          <a:stretch>
            <a:fillRect/>
          </a:stretch>
        </p:blipFill>
        <p:spPr>
          <a:xfrm>
            <a:off x="457200" y="6069816"/>
            <a:ext cx="811575" cy="651659"/>
          </a:xfrm>
          <a:prstGeom prst="rect">
            <a:avLst/>
          </a:prstGeom>
        </p:spPr>
      </p:pic>
      <p:sp>
        <p:nvSpPr>
          <p:cNvPr id="7" name="ZoneTexte 6">
            <a:extLst>
              <a:ext uri="{FF2B5EF4-FFF2-40B4-BE49-F238E27FC236}">
                <a16:creationId xmlns:a16="http://schemas.microsoft.com/office/drawing/2014/main" id="{CD946EF1-2616-4819-9391-8AEB420208DB}"/>
              </a:ext>
            </a:extLst>
          </p:cNvPr>
          <p:cNvSpPr txBox="1"/>
          <p:nvPr/>
        </p:nvSpPr>
        <p:spPr>
          <a:xfrm>
            <a:off x="812800" y="482600"/>
            <a:ext cx="4546600" cy="584775"/>
          </a:xfrm>
          <a:prstGeom prst="rect">
            <a:avLst/>
          </a:prstGeom>
          <a:noFill/>
        </p:spPr>
        <p:txBody>
          <a:bodyPr wrap="square" rtlCol="0">
            <a:spAutoFit/>
          </a:bodyPr>
          <a:lstStyle/>
          <a:p>
            <a:pPr algn="ctr"/>
            <a:r>
              <a:rPr lang="fr-BE" sz="3200" b="1" cap="small" dirty="0">
                <a:solidFill>
                  <a:srgbClr val="77B64A"/>
                </a:solidFill>
              </a:rPr>
              <a:t>Plan de la présentation</a:t>
            </a:r>
          </a:p>
        </p:txBody>
      </p:sp>
      <p:sp>
        <p:nvSpPr>
          <p:cNvPr id="9" name="ZoneTexte 8">
            <a:extLst>
              <a:ext uri="{FF2B5EF4-FFF2-40B4-BE49-F238E27FC236}">
                <a16:creationId xmlns:a16="http://schemas.microsoft.com/office/drawing/2014/main" id="{32B49ADD-A991-4D37-9627-C200BA9942F3}"/>
              </a:ext>
            </a:extLst>
          </p:cNvPr>
          <p:cNvSpPr txBox="1"/>
          <p:nvPr/>
        </p:nvSpPr>
        <p:spPr>
          <a:xfrm>
            <a:off x="1168400" y="975638"/>
            <a:ext cx="10922000" cy="2236510"/>
          </a:xfrm>
          <a:prstGeom prst="rect">
            <a:avLst/>
          </a:prstGeom>
          <a:noFill/>
        </p:spPr>
        <p:txBody>
          <a:bodyPr wrap="square" rtlCol="0">
            <a:spAutoFit/>
          </a:bodyPr>
          <a:lstStyle/>
          <a:p>
            <a:endParaRPr lang="fr-FR" sz="1600" b="1" dirty="0"/>
          </a:p>
          <a:p>
            <a:pPr marL="400050" marR="0" lvl="0" indent="-400050" algn="l" defTabSz="457200" rtl="0" eaLnBrk="1" fontAlgn="auto" latinLnBrk="0" hangingPunct="1">
              <a:lnSpc>
                <a:spcPct val="100000"/>
              </a:lnSpc>
              <a:spcBef>
                <a:spcPts val="1000"/>
              </a:spcBef>
              <a:spcAft>
                <a:spcPts val="0"/>
              </a:spcAft>
              <a:buClr>
                <a:srgbClr val="D34817"/>
              </a:buClr>
              <a:buSzPct val="80000"/>
              <a:buFont typeface="+mj-lt"/>
              <a:buAutoNum type="romanUcPeriod"/>
              <a:tabLst/>
              <a:defRPr/>
            </a:pPr>
            <a:r>
              <a:rPr lang="fr-BE" dirty="0">
                <a:solidFill>
                  <a:prstClr val="black">
                    <a:lumMod val="75000"/>
                    <a:lumOff val="25000"/>
                  </a:prstClr>
                </a:solidFill>
                <a:latin typeface="Trebuchet MS" panose="020B0603020202020204"/>
              </a:rPr>
              <a:t>L</a:t>
            </a:r>
            <a:r>
              <a:rPr kumimoji="0" lang="fr-BE" sz="180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 personnalité juridique</a:t>
            </a:r>
            <a:endParaRPr kumimoji="0" lang="fr-BE" sz="1800" i="0" u="none" strike="noStrike" kern="1200" cap="none" spc="0" normalizeH="0" noProof="0" dirty="0">
              <a:ln>
                <a:noFill/>
              </a:ln>
              <a:solidFill>
                <a:prstClr val="black">
                  <a:lumMod val="75000"/>
                  <a:lumOff val="25000"/>
                </a:prstClr>
              </a:solidFill>
              <a:effectLst/>
              <a:uLnTx/>
              <a:uFillTx/>
              <a:latin typeface="Trebuchet MS" panose="020B0603020202020204"/>
              <a:ea typeface="+mn-ea"/>
              <a:cs typeface="+mn-cs"/>
            </a:endParaRPr>
          </a:p>
          <a:p>
            <a:pPr marL="400050" marR="0" lvl="0" indent="-400050" algn="l" defTabSz="457200" rtl="0" eaLnBrk="1" fontAlgn="auto" latinLnBrk="0" hangingPunct="1">
              <a:lnSpc>
                <a:spcPct val="100000"/>
              </a:lnSpc>
              <a:spcBef>
                <a:spcPts val="1000"/>
              </a:spcBef>
              <a:spcAft>
                <a:spcPts val="0"/>
              </a:spcAft>
              <a:buClr>
                <a:srgbClr val="D34817"/>
              </a:buClr>
              <a:buSzPct val="80000"/>
              <a:buFont typeface="+mj-lt"/>
              <a:buAutoNum type="romanUcPeriod"/>
              <a:tabLst/>
              <a:defRPr/>
            </a:pPr>
            <a:r>
              <a:rPr lang="fr-BE" dirty="0">
                <a:solidFill>
                  <a:prstClr val="black">
                    <a:lumMod val="75000"/>
                    <a:lumOff val="25000"/>
                  </a:prstClr>
                </a:solidFill>
                <a:latin typeface="Trebuchet MS" panose="020B0603020202020204"/>
              </a:rPr>
              <a:t>Les personnes publiques, en ce compris les OIP</a:t>
            </a:r>
          </a:p>
          <a:p>
            <a:pPr marL="400050" marR="0" lvl="0" indent="-400050" algn="l" defTabSz="457200" rtl="0" eaLnBrk="1" fontAlgn="auto" latinLnBrk="0" hangingPunct="1">
              <a:lnSpc>
                <a:spcPct val="100000"/>
              </a:lnSpc>
              <a:spcBef>
                <a:spcPts val="1000"/>
              </a:spcBef>
              <a:spcAft>
                <a:spcPts val="0"/>
              </a:spcAft>
              <a:buClr>
                <a:srgbClr val="D34817"/>
              </a:buClr>
              <a:buSzPct val="80000"/>
              <a:buFont typeface="+mj-lt"/>
              <a:buAutoNum type="romanUcPeriod"/>
              <a:tabLst/>
              <a:defRPr/>
            </a:pPr>
            <a:r>
              <a:rPr lang="fr-BE" b="1" baseline="0" dirty="0">
                <a:solidFill>
                  <a:prstClr val="black">
                    <a:lumMod val="75000"/>
                    <a:lumOff val="25000"/>
                  </a:prstClr>
                </a:solidFill>
                <a:latin typeface="Trebuchet MS" panose="020B0603020202020204"/>
              </a:rPr>
              <a:t>Les acteurs du droit public</a:t>
            </a:r>
          </a:p>
          <a:p>
            <a:pPr marR="0" lvl="0" algn="l" defTabSz="457200" rtl="0" eaLnBrk="1" fontAlgn="auto" latinLnBrk="0" hangingPunct="1">
              <a:lnSpc>
                <a:spcPct val="100000"/>
              </a:lnSpc>
              <a:spcBef>
                <a:spcPts val="1000"/>
              </a:spcBef>
              <a:spcAft>
                <a:spcPts val="0"/>
              </a:spcAft>
              <a:buClr>
                <a:srgbClr val="D34817"/>
              </a:buClr>
              <a:buSzPct val="80000"/>
              <a:tabLst/>
              <a:defRPr/>
            </a:pPr>
            <a:endParaRPr kumimoji="0" lang="fr-BE"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lvl="1"/>
            <a:r>
              <a:rPr lang="fr-FR" dirty="0"/>
              <a:t>	</a:t>
            </a:r>
          </a:p>
        </p:txBody>
      </p:sp>
    </p:spTree>
    <p:extLst>
      <p:ext uri="{BB962C8B-B14F-4D97-AF65-F5344CB8AC3E}">
        <p14:creationId xmlns:p14="http://schemas.microsoft.com/office/powerpoint/2010/main" val="30799855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acteurs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42</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42</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Acteurs du droit public</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1585049"/>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La personne morale de droit public n’épuise pas la notion d’administration</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7179665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acteurs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43</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43</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Acteurs du droit public</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2395528"/>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Des personnes privées exercent parfois un service public « fonctionnel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lang="fr-FR" dirty="0">
                <a:solidFill>
                  <a:prstClr val="black">
                    <a:lumMod val="75000"/>
                    <a:lumOff val="25000"/>
                  </a:prstClr>
                </a:solidFill>
                <a:latin typeface="Trebuchet MS" panose="020B0603020202020204"/>
              </a:rPr>
              <a:t>Des personnes physiques participent toujours à l’action publique (organes…)</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La loi ou la règlementation créent parfois des classifications qui trans</a:t>
            </a:r>
            <a:r>
              <a:rPr lang="fr-FR" dirty="0" err="1">
                <a:solidFill>
                  <a:prstClr val="black">
                    <a:lumMod val="75000"/>
                    <a:lumOff val="25000"/>
                  </a:prstClr>
                </a:solidFill>
                <a:latin typeface="Trebuchet MS" panose="020B0603020202020204"/>
              </a:rPr>
              <a:t>cendent</a:t>
            </a:r>
            <a:r>
              <a:rPr lang="fr-FR" dirty="0">
                <a:solidFill>
                  <a:prstClr val="black">
                    <a:lumMod val="75000"/>
                    <a:lumOff val="25000"/>
                  </a:prstClr>
                </a:solidFill>
                <a:latin typeface="Trebuchet MS" panose="020B0603020202020204"/>
              </a:rPr>
              <a:t> les concepts juridiques (OIP)</a:t>
            </a: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0978615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acteurs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44</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44</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Acteurs du droit public</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4421723"/>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Des personnes privées exercent parfois un service public « fonctionnel »</a:t>
            </a:r>
          </a:p>
          <a:p>
            <a:pPr marL="742950" lvl="1"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Toutes les formes juridiques peuvent être adoptées</a:t>
            </a:r>
          </a:p>
          <a:p>
            <a:pPr marL="1200150" lvl="2"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Ex : </a:t>
            </a:r>
            <a:r>
              <a:rPr lang="fr-FR" dirty="0" err="1">
                <a:solidFill>
                  <a:prstClr val="black">
                    <a:lumMod val="75000"/>
                    <a:lumOff val="25000"/>
                  </a:prstClr>
                </a:solidFill>
                <a:latin typeface="Trebuchet MS" panose="020B0603020202020204"/>
              </a:rPr>
              <a:t>asbl</a:t>
            </a:r>
            <a:endParaRPr lang="fr-FR" dirty="0">
              <a:solidFill>
                <a:prstClr val="black">
                  <a:lumMod val="75000"/>
                  <a:lumOff val="25000"/>
                </a:prstClr>
              </a:solidFill>
              <a:latin typeface="Trebuchet MS" panose="020B0603020202020204"/>
            </a:endParaRPr>
          </a:p>
          <a:p>
            <a:pPr marL="1200150" lvl="2"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Société commerciale</a:t>
            </a:r>
          </a:p>
          <a:p>
            <a:pPr marL="1200150" lvl="2"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Société à finalité sociale</a:t>
            </a:r>
          </a:p>
          <a:p>
            <a:pPr marL="1200150" lvl="2" indent="-285750" defTabSz="457200">
              <a:spcBef>
                <a:spcPts val="1000"/>
              </a:spcBef>
              <a:buClr>
                <a:srgbClr val="D34817"/>
              </a:buClr>
              <a:buSzPct val="80000"/>
              <a:buFont typeface="Wingdings" panose="05000000000000000000" pitchFamily="2" charset="2"/>
              <a:buChar char="ü"/>
              <a:defRPr/>
            </a:pPr>
            <a:endParaRPr lang="fr-FR" dirty="0">
              <a:solidFill>
                <a:prstClr val="black">
                  <a:lumMod val="75000"/>
                  <a:lumOff val="25000"/>
                </a:prstClr>
              </a:solidFill>
              <a:latin typeface="Trebuchet MS" panose="020B0603020202020204"/>
            </a:endParaRPr>
          </a:p>
          <a:p>
            <a:pPr marL="1200150" lvl="2"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Quelques exemples?</a:t>
            </a:r>
          </a:p>
          <a:p>
            <a:pPr marL="1200150" lvl="2" indent="-285750" defTabSz="457200">
              <a:spcBef>
                <a:spcPts val="1000"/>
              </a:spcBef>
              <a:buClr>
                <a:srgbClr val="D34817"/>
              </a:buClr>
              <a:buSzPct val="80000"/>
              <a:buFont typeface="Wingdings" panose="05000000000000000000" pitchFamily="2" charset="2"/>
              <a:buChar char="ü"/>
              <a:defRPr/>
            </a:pP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742950" lvl="1"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Peu importe la nature publique ou privée d</a:t>
            </a:r>
            <a:r>
              <a:rPr lang="fr-FR" dirty="0">
                <a:solidFill>
                  <a:prstClr val="black">
                    <a:lumMod val="75000"/>
                    <a:lumOff val="25000"/>
                  </a:prstClr>
                </a:solidFill>
                <a:latin typeface="Trebuchet MS" panose="020B0603020202020204"/>
              </a:rPr>
              <a:t>u créateur, des actionnaires ou des administrateurs</a:t>
            </a: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0597319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acteurs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45</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45</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Acteurs du droit public</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2395528"/>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lang="fr-FR" dirty="0">
                <a:solidFill>
                  <a:prstClr val="black">
                    <a:lumMod val="75000"/>
                    <a:lumOff val="25000"/>
                  </a:prstClr>
                </a:solidFill>
                <a:latin typeface="Trebuchet MS" panose="020B0603020202020204"/>
              </a:rPr>
              <a:t>Des personnes physiques participent toujours à l’action publique (organes…)</a:t>
            </a:r>
          </a:p>
          <a:p>
            <a:pPr marL="742950" lvl="1"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Ministres</a:t>
            </a:r>
          </a:p>
          <a:p>
            <a:pPr marL="742950" lvl="1"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Agents administratifs</a:t>
            </a:r>
          </a:p>
          <a:p>
            <a:pPr marL="742950" lvl="1"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Administrateurs de société</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1417557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acteurs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46</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46</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Acteurs du droit public</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5637441"/>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La loi ou la règlementation créent parfois des classifications qui trans</a:t>
            </a:r>
            <a:r>
              <a:rPr lang="fr-FR" dirty="0" err="1">
                <a:solidFill>
                  <a:prstClr val="black">
                    <a:lumMod val="75000"/>
                    <a:lumOff val="25000"/>
                  </a:prstClr>
                </a:solidFill>
                <a:latin typeface="Trebuchet MS" panose="020B0603020202020204"/>
              </a:rPr>
              <a:t>cendent</a:t>
            </a:r>
            <a:r>
              <a:rPr lang="fr-FR" dirty="0">
                <a:solidFill>
                  <a:prstClr val="black">
                    <a:lumMod val="75000"/>
                    <a:lumOff val="25000"/>
                  </a:prstClr>
                </a:solidFill>
                <a:latin typeface="Trebuchet MS" panose="020B0603020202020204"/>
              </a:rPr>
              <a:t> les concepts juridiques (OIP)</a:t>
            </a:r>
          </a:p>
          <a:p>
            <a:pPr marL="742950" lvl="1"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Autorité administrative</a:t>
            </a:r>
          </a:p>
          <a:p>
            <a:pPr marL="742950" lvl="1"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Pouvoir adjudicateur</a:t>
            </a:r>
          </a:p>
          <a:p>
            <a:pPr marL="742950" lvl="1"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Organisme de droit public et autres</a:t>
            </a:r>
          </a:p>
          <a:p>
            <a:pPr marL="742950" lvl="1"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Administration publique S13</a:t>
            </a:r>
          </a:p>
          <a:p>
            <a:pPr marL="742950" lvl="1"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OIP</a:t>
            </a:r>
          </a:p>
          <a:p>
            <a:pPr marL="742950" lvl="1"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Administration générale</a:t>
            </a:r>
          </a:p>
          <a:p>
            <a:pPr marL="742950" lvl="1"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Service administratif à comptabilité autonome</a:t>
            </a:r>
          </a:p>
          <a:p>
            <a:pPr marL="742950" lvl="1"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Organisme administratif public…</a:t>
            </a:r>
          </a:p>
          <a:p>
            <a:pPr marL="742950" lvl="1" indent="-285750" defTabSz="457200">
              <a:spcBef>
                <a:spcPts val="1000"/>
              </a:spcBef>
              <a:buClr>
                <a:srgbClr val="D34817"/>
              </a:buClr>
              <a:buSzPct val="80000"/>
              <a:buFont typeface="Wingdings" panose="05000000000000000000" pitchFamily="2" charset="2"/>
              <a:buChar char="ü"/>
              <a:defRPr/>
            </a:pPr>
            <a:endParaRPr lang="fr-FR" dirty="0">
              <a:solidFill>
                <a:prstClr val="black">
                  <a:lumMod val="75000"/>
                  <a:lumOff val="25000"/>
                </a:prstClr>
              </a:solidFill>
              <a:latin typeface="Trebuchet MS" panose="020B0603020202020204"/>
            </a:endParaRPr>
          </a:p>
          <a:p>
            <a:pPr marL="742950" lvl="1" indent="-285750" defTabSz="457200">
              <a:spcBef>
                <a:spcPts val="1000"/>
              </a:spcBef>
              <a:buClr>
                <a:srgbClr val="D34817"/>
              </a:buClr>
              <a:buSzPct val="80000"/>
              <a:buFont typeface="Wingdings" panose="05000000000000000000" pitchFamily="2" charset="2"/>
              <a:buChar char="ü"/>
              <a:defRPr/>
            </a:pP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1769863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acteurs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47</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47</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Autorité administrative</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6042680"/>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La loi ou la règlementation créent parfois des classifications qui trans</a:t>
            </a:r>
            <a:r>
              <a:rPr lang="fr-FR" dirty="0" err="1">
                <a:solidFill>
                  <a:prstClr val="black">
                    <a:lumMod val="75000"/>
                    <a:lumOff val="25000"/>
                  </a:prstClr>
                </a:solidFill>
                <a:latin typeface="Trebuchet MS" panose="020B0603020202020204"/>
              </a:rPr>
              <a:t>cendent</a:t>
            </a:r>
            <a:r>
              <a:rPr lang="fr-FR" dirty="0">
                <a:solidFill>
                  <a:prstClr val="black">
                    <a:lumMod val="75000"/>
                    <a:lumOff val="25000"/>
                  </a:prstClr>
                </a:solidFill>
                <a:latin typeface="Trebuchet MS" panose="020B0603020202020204"/>
              </a:rPr>
              <a:t> les concepts juridiques (OIP)</a:t>
            </a:r>
          </a:p>
          <a:p>
            <a:pPr marL="742950" lvl="1"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Autorité administrative</a:t>
            </a:r>
          </a:p>
          <a:p>
            <a:pPr marL="742950" lvl="1" indent="-285750" defTabSz="457200">
              <a:spcBef>
                <a:spcPts val="1000"/>
              </a:spcBef>
              <a:buClr>
                <a:srgbClr val="D34817"/>
              </a:buClr>
              <a:buSzPct val="80000"/>
              <a:buFont typeface="Wingdings" panose="05000000000000000000" pitchFamily="2" charset="2"/>
              <a:buChar char="ü"/>
              <a:defRPr/>
            </a:pPr>
            <a:endParaRPr lang="fr-FR" dirty="0">
              <a:solidFill>
                <a:prstClr val="black">
                  <a:lumMod val="75000"/>
                  <a:lumOff val="25000"/>
                </a:prstClr>
              </a:solidFill>
              <a:latin typeface="Trebuchet MS" panose="020B0603020202020204"/>
            </a:endParaRPr>
          </a:p>
          <a:p>
            <a:pPr marL="742950" lvl="1"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Loi sur le Conseil d’Etat, article 14</a:t>
            </a:r>
          </a:p>
          <a:p>
            <a:pPr marL="742950" lvl="1"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Jurisprudence de la Cour de cassation</a:t>
            </a:r>
          </a:p>
          <a:p>
            <a:pPr marL="742950" lvl="1" indent="-285750" defTabSz="457200">
              <a:spcBef>
                <a:spcPts val="1000"/>
              </a:spcBef>
              <a:buClr>
                <a:srgbClr val="D34817"/>
              </a:buClr>
              <a:buSzPct val="80000"/>
              <a:buFont typeface="Wingdings" panose="05000000000000000000" pitchFamily="2" charset="2"/>
              <a:buChar char="ü"/>
              <a:defRPr/>
            </a:pPr>
            <a:endParaRPr lang="fr-FR" dirty="0">
              <a:solidFill>
                <a:prstClr val="black">
                  <a:lumMod val="75000"/>
                  <a:lumOff val="25000"/>
                </a:prstClr>
              </a:solidFill>
              <a:latin typeface="Trebuchet MS" panose="020B0603020202020204"/>
            </a:endParaRPr>
          </a:p>
          <a:p>
            <a:pPr marL="742950" lvl="1"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Pas lié à la PJ en principe</a:t>
            </a:r>
          </a:p>
          <a:p>
            <a:pPr marL="742950" lvl="1" indent="-285750" defTabSz="457200">
              <a:spcBef>
                <a:spcPts val="1000"/>
              </a:spcBef>
              <a:buClr>
                <a:srgbClr val="D34817"/>
              </a:buClr>
              <a:buSzPct val="80000"/>
              <a:buFont typeface="Wingdings" panose="05000000000000000000" pitchFamily="2" charset="2"/>
              <a:buChar char="ü"/>
              <a:defRPr/>
            </a:pPr>
            <a:endParaRPr lang="fr-FR" dirty="0">
              <a:solidFill>
                <a:prstClr val="black">
                  <a:lumMod val="75000"/>
                  <a:lumOff val="25000"/>
                </a:prstClr>
              </a:solidFill>
              <a:latin typeface="Trebuchet MS" panose="020B0603020202020204"/>
            </a:endParaRPr>
          </a:p>
          <a:p>
            <a:pPr marL="742950" lvl="1"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Importance des personnes morales de droit public</a:t>
            </a:r>
          </a:p>
          <a:p>
            <a:pPr marL="742950" lvl="1" indent="-285750" defTabSz="457200">
              <a:spcBef>
                <a:spcPts val="1000"/>
              </a:spcBef>
              <a:buClr>
                <a:srgbClr val="D34817"/>
              </a:buClr>
              <a:buSzPct val="80000"/>
              <a:buFont typeface="Wingdings" panose="05000000000000000000" pitchFamily="2" charset="2"/>
              <a:buChar char="ü"/>
              <a:defRPr/>
            </a:pPr>
            <a:endParaRPr lang="fr-FR" dirty="0">
              <a:solidFill>
                <a:prstClr val="black">
                  <a:lumMod val="75000"/>
                  <a:lumOff val="25000"/>
                </a:prstClr>
              </a:solidFill>
              <a:latin typeface="Trebuchet MS" panose="020B0603020202020204"/>
            </a:endParaRPr>
          </a:p>
          <a:p>
            <a:pPr marL="742950" lvl="1"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Critère réutilisé pour la transparence administrative ou pour la motivation formelle</a:t>
            </a:r>
          </a:p>
          <a:p>
            <a:pPr marL="742950" lvl="1" indent="-285750" defTabSz="457200">
              <a:spcBef>
                <a:spcPts val="1000"/>
              </a:spcBef>
              <a:buClr>
                <a:srgbClr val="D34817"/>
              </a:buClr>
              <a:buSzPct val="80000"/>
              <a:buFont typeface="Wingdings" panose="05000000000000000000" pitchFamily="2" charset="2"/>
              <a:buChar char="ü"/>
              <a:defRPr/>
            </a:pP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8826676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acteurs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48</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48</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Pouvoir adjudicateur</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5232202"/>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La loi ou la règlementation créent parfois des classifications qui trans</a:t>
            </a:r>
            <a:r>
              <a:rPr lang="fr-FR" dirty="0" err="1">
                <a:solidFill>
                  <a:prstClr val="black">
                    <a:lumMod val="75000"/>
                    <a:lumOff val="25000"/>
                  </a:prstClr>
                </a:solidFill>
                <a:latin typeface="Trebuchet MS" panose="020B0603020202020204"/>
              </a:rPr>
              <a:t>cendent</a:t>
            </a:r>
            <a:r>
              <a:rPr lang="fr-FR" dirty="0">
                <a:solidFill>
                  <a:prstClr val="black">
                    <a:lumMod val="75000"/>
                    <a:lumOff val="25000"/>
                  </a:prstClr>
                </a:solidFill>
                <a:latin typeface="Trebuchet MS" panose="020B0603020202020204"/>
              </a:rPr>
              <a:t> les concepts juridiques (OIP)</a:t>
            </a:r>
          </a:p>
          <a:p>
            <a:pPr marL="742950" lvl="1"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Pouvoir adjudicateur</a:t>
            </a:r>
          </a:p>
          <a:p>
            <a:pPr marL="742950" lvl="1" indent="-285750" defTabSz="457200">
              <a:spcBef>
                <a:spcPts val="1000"/>
              </a:spcBef>
              <a:buClr>
                <a:srgbClr val="D34817"/>
              </a:buClr>
              <a:buSzPct val="80000"/>
              <a:buFont typeface="Wingdings" panose="05000000000000000000" pitchFamily="2" charset="2"/>
              <a:buChar char="ü"/>
              <a:defRPr/>
            </a:pP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742950" lvl="1"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Marchés publics et contrats de concession</a:t>
            </a:r>
          </a:p>
          <a:p>
            <a:pPr marL="742950" lvl="1" indent="-285750" defTabSz="457200">
              <a:spcBef>
                <a:spcPts val="1000"/>
              </a:spcBef>
              <a:buClr>
                <a:srgbClr val="D34817"/>
              </a:buClr>
              <a:buSzPct val="80000"/>
              <a:buFont typeface="Wingdings" panose="05000000000000000000" pitchFamily="2" charset="2"/>
              <a:buChar char="ü"/>
              <a:defRPr/>
            </a:pPr>
            <a:endParaRPr lang="fr-FR" dirty="0">
              <a:solidFill>
                <a:prstClr val="black">
                  <a:lumMod val="75000"/>
                  <a:lumOff val="25000"/>
                </a:prstClr>
              </a:solidFill>
              <a:latin typeface="Trebuchet MS" panose="020B0603020202020204"/>
            </a:endParaRPr>
          </a:p>
          <a:p>
            <a:pPr marL="742950" lvl="1"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Plusieurs sous distinctions dont ‘l’adjudicateur’ est le réceptacle principal</a:t>
            </a:r>
          </a:p>
          <a:p>
            <a:pPr marL="742950" lvl="1" indent="-285750" defTabSz="457200">
              <a:spcBef>
                <a:spcPts val="1000"/>
              </a:spcBef>
              <a:buClr>
                <a:srgbClr val="D34817"/>
              </a:buClr>
              <a:buSzPct val="80000"/>
              <a:buFont typeface="Wingdings" panose="05000000000000000000" pitchFamily="2" charset="2"/>
              <a:buChar char="ü"/>
              <a:defRPr/>
            </a:pPr>
            <a:endParaRPr lang="fr-FR" dirty="0">
              <a:solidFill>
                <a:prstClr val="black">
                  <a:lumMod val="75000"/>
                  <a:lumOff val="25000"/>
                </a:prstClr>
              </a:solidFill>
              <a:latin typeface="Trebuchet MS" panose="020B0603020202020204"/>
            </a:endParaRPr>
          </a:p>
          <a:p>
            <a:pPr marL="742950" lvl="1" indent="-285750" defTabSz="457200">
              <a:spcBef>
                <a:spcPts val="1000"/>
              </a:spcBef>
              <a:buClr>
                <a:srgbClr val="D34817"/>
              </a:buClr>
              <a:buSzPct val="80000"/>
              <a:buFont typeface="Wingdings" panose="05000000000000000000" pitchFamily="2" charset="2"/>
              <a:buChar char="ü"/>
              <a:defRPr/>
            </a:pPr>
            <a:r>
              <a:rPr lang="fr-FR" dirty="0">
                <a:solidFill>
                  <a:prstClr val="black">
                    <a:lumMod val="75000"/>
                    <a:lumOff val="25000"/>
                  </a:prstClr>
                </a:solidFill>
                <a:latin typeface="Trebuchet MS" panose="020B0603020202020204"/>
              </a:rPr>
              <a:t>Personnalité juridique nécessaire</a:t>
            </a:r>
          </a:p>
          <a:p>
            <a:pPr marL="742950" lvl="1" indent="-285750" defTabSz="457200">
              <a:spcBef>
                <a:spcPts val="1000"/>
              </a:spcBef>
              <a:buClr>
                <a:srgbClr val="D34817"/>
              </a:buClr>
              <a:buSzPct val="80000"/>
              <a:buFont typeface="Wingdings" panose="05000000000000000000" pitchFamily="2" charset="2"/>
              <a:buChar char="ü"/>
              <a:defRPr/>
            </a:pPr>
            <a:endParaRPr lang="fr-FR" dirty="0">
              <a:solidFill>
                <a:prstClr val="black">
                  <a:lumMod val="75000"/>
                  <a:lumOff val="25000"/>
                </a:prstClr>
              </a:solidFill>
              <a:latin typeface="Trebuchet MS" panose="020B0603020202020204"/>
            </a:endParaRPr>
          </a:p>
          <a:p>
            <a:pPr marL="742950" lvl="1" indent="-285750" defTabSz="457200">
              <a:spcBef>
                <a:spcPts val="1000"/>
              </a:spcBef>
              <a:buClr>
                <a:srgbClr val="D34817"/>
              </a:buClr>
              <a:buSzPct val="80000"/>
              <a:buFont typeface="Wingdings" panose="05000000000000000000" pitchFamily="2" charset="2"/>
              <a:buChar char="ü"/>
              <a:defRPr/>
            </a:pP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8927937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acteurs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49</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49</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Pouvoir adjudicateur</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6442789"/>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1° pouvoir adjudicateur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 l'Etat;</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b) les Régions, les Communautés et les autorités locales;</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c) les organismes de droit public et personnes, quelles que soient leur forme et leur nature qui, à la date de la décision de lancer un marché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i ont été créés pour satisfaire spécifiquement des besoins d'intérêt général ayant un caractère autre qu'industriel ou commercial, et;</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ii sont dotés d'une personnalité juridique, et;</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iii dépendent de l'Etat, des Régions, des Communautés, des autorités locales ou d'autres organismes ou personnes relevant du présent point c), de l'une des manières suivantes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1. soit leurs activités sont financées majoritairement par l'Etat, les Régions, les Communautés, les autorités locales ou d'autres organismes ou personnes relevant du présent point c);</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2. soit leur gestion est soumise à un contrôle de l'Etat, des Régions, des Communautés, des autorités locales ou d'autres organismes ou personnes relevant du présent point c);</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3. soit plus de la moitié des membres de l'organe d'administration, de direction ou de surveillance sont désignés par l'Etat, les Régions, les Communautés, les autorités locales ou d'autres organismes ou personnes relevant du présent point c);</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d) les associations formées par un ou plusieurs pouvoirs adjudicateurs visés au 1°, a, b, ou c;</a:t>
            </a:r>
            <a:endParaRPr lang="fr-FR" sz="1400" dirty="0">
              <a:solidFill>
                <a:prstClr val="black">
                  <a:lumMod val="75000"/>
                  <a:lumOff val="25000"/>
                </a:prstClr>
              </a:solidFill>
              <a:latin typeface="Trebuchet MS" panose="020B0603020202020204"/>
            </a:endParaRPr>
          </a:p>
          <a:p>
            <a:pPr marL="742950" lvl="1" indent="-285750" defTabSz="457200">
              <a:spcBef>
                <a:spcPts val="1000"/>
              </a:spcBef>
              <a:buClr>
                <a:srgbClr val="D34817"/>
              </a:buClr>
              <a:buSzPct val="80000"/>
              <a:buFont typeface="Wingdings" panose="05000000000000000000" pitchFamily="2" charset="2"/>
              <a:buChar char="ü"/>
              <a:defRPr/>
            </a:pP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9093847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acteurs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50</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50</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Pouvoir adjudicateur</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2985433"/>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2° </a:t>
            </a:r>
            <a:r>
              <a:rPr kumimoji="0" lang="fr-FR" sz="14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entreprise publique </a:t>
            </a: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toute entreprise exerçant une activité visée aux articles 96 à 102 sur laquelle les pouvoirs adjudicateurs peuvent exercer directement ou indirectement une influence dominante du fait de la propriété, de la participation financière ou des règles qui la régissent. L'influence dominante est présumée lorsque ceux-ci, directement ou indirectement, à l'égard de l'entreprise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 détiennent la majorité du capital de l'entreprise, ou;</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b) disposent de la majorité des voix attachées aux parts émises par l'entreprise, ou;</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c) peuvent désigner plus de la moitié des membres de l'organe d'administration, de direction ou de surveillance de l'entreprise;</a:t>
            </a: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5771800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acteurs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51</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51</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Pouvoir adjudicateur</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3380413"/>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3° </a:t>
            </a:r>
            <a:r>
              <a:rPr kumimoji="0" lang="fr-FR" sz="14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personne bénéficiant de droits spéciaux ou exclusifs </a:t>
            </a: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la personne exerçant une activité visée aux articles 96 à 102 et bénéficiant de droits spéciaux ou exclusifs. Les droits spéciaux ou exclusifs sont les droits accordés par l'autorité compétente au moyen de toute disposition législative, réglementaire ou administrative ayant pour effet de réserver à une ou plusieurs entités l'exercice d'une activité visée au titre 3 et d'affecter substantiellement la capacité des autres entités d'exercer cette activité;</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Les droits octroyés au moyen d'une procédure ayant fait l'objet d'une publicité appropriée et selon des critères objectifs ne constituent pas des "droits spéciaux ou exclusifs" au sens du présent point.</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Ces procédures sont notamment les suivantes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 les procédures de passation de marché avec mise en concurrence préalable, conformément à la présente loi, à la loi défense et sécurité et à la loi relative aux concessions;</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b) les procédures en vertu d'autres actes juridiques de l'Union européenne, énumérés à l'annexe IV, qui garantissent une transparence préalable suffisante pour l'octroi d'autorisations sur la base de critères objectifs;</a:t>
            </a: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9816228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acteurs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52</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52</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Pouvoir adjudicateur</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1615827"/>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4° </a:t>
            </a:r>
            <a:r>
              <a:rPr kumimoji="0" lang="fr-FR" sz="14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entité adjudicatrice </a:t>
            </a: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les pouvoirs adjudicateurs visés au 1° qui exercent une des activités visées aux articles 96 à 102, les entreprises publiques visées au 2° et les personnes bénéficiant de droits spéciaux ou exclusifs visées au 3°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5° </a:t>
            </a:r>
            <a:r>
              <a:rPr kumimoji="0" lang="fr-FR" sz="140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adjudicateur </a:t>
            </a:r>
            <a:r>
              <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les pouvoirs adjudicateurs exerçant des activités visées au titre 2 et les entités adjudicatrices;</a:t>
            </a: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5364466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acteurs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53</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53</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Administration publique S13</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3780522"/>
          </a:xfrm>
          <a:prstGeom prst="rect">
            <a:avLst/>
          </a:prstGeom>
          <a:noFill/>
        </p:spPr>
        <p:txBody>
          <a:bodyPr wrap="square" rtlCol="0">
            <a:spAutoFit/>
          </a:bodyPr>
          <a:lstStyle/>
          <a:p>
            <a:pPr marL="285750" lvl="0" indent="-285750" defTabSz="457200">
              <a:spcBef>
                <a:spcPts val="1000"/>
              </a:spcBef>
              <a:buClr>
                <a:srgbClr val="D34817"/>
              </a:buClr>
              <a:buSzPct val="80000"/>
              <a:buFont typeface="Wingdings" panose="05000000000000000000" pitchFamily="2" charset="2"/>
              <a:buChar char="ü"/>
              <a:defRPr/>
            </a:pPr>
            <a:endPar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ndParaRPr>
          </a:p>
          <a:p>
            <a:pPr marL="285750" lvl="0" indent="-285750" defTabSz="457200">
              <a:spcBef>
                <a:spcPts val="1000"/>
              </a:spcBef>
              <a:buClr>
                <a:srgbClr val="D34817"/>
              </a:buClr>
              <a:buSzPct val="80000"/>
              <a:buFont typeface="Wingdings" panose="05000000000000000000" pitchFamily="2" charset="2"/>
              <a:buChar char="ü"/>
              <a:defRPr/>
            </a:pPr>
            <a:r>
              <a:rPr lang="fr-FR" dirty="0"/>
              <a:t>Il s’agit d’une unité institutionnelle, càd une entité économique caractérisée par une autonomie de décision dans l’exercice de sa fonction principale.</a:t>
            </a:r>
          </a:p>
          <a:p>
            <a:pPr marL="285750" lvl="0" indent="-285750" defTabSz="457200">
              <a:spcBef>
                <a:spcPts val="1000"/>
              </a:spcBef>
              <a:buClr>
                <a:srgbClr val="D34817"/>
              </a:buClr>
              <a:buSzPct val="80000"/>
              <a:buFont typeface="Wingdings" panose="05000000000000000000" pitchFamily="2" charset="2"/>
              <a:buChar char="ü"/>
              <a:defRPr/>
            </a:pPr>
            <a:r>
              <a:rPr lang="fr-FR" dirty="0"/>
              <a:t>Cette autonomie de décision est appréciée in </a:t>
            </a:r>
            <a:r>
              <a:rPr lang="fr-FR" dirty="0" err="1"/>
              <a:t>concreto</a:t>
            </a:r>
            <a:r>
              <a:rPr lang="fr-FR" dirty="0"/>
              <a:t>, en examinant le contrôle éventuel qu’une unité supérieure exerce sur l’unité institutionnelle. </a:t>
            </a:r>
          </a:p>
          <a:p>
            <a:pPr marL="285750" lvl="0" indent="-285750" defTabSz="457200">
              <a:spcBef>
                <a:spcPts val="1000"/>
              </a:spcBef>
              <a:buClr>
                <a:srgbClr val="D34817"/>
              </a:buClr>
              <a:buSzPct val="80000"/>
              <a:buFont typeface="Wingdings" panose="05000000000000000000" pitchFamily="2" charset="2"/>
              <a:buChar char="ü"/>
              <a:defRPr/>
            </a:pPr>
            <a:r>
              <a:rPr lang="fr-FR" dirty="0"/>
              <a:t>Ainsi, l’approbation du contrôleur pour nommer ou révoquer un administrateur ou encore un mandat de celui-ci limité à une période de moins d’un an sont des signes d’absence d’autonomie de décision. </a:t>
            </a:r>
          </a:p>
          <a:p>
            <a:pPr marL="285750" lvl="0" indent="-285750" defTabSz="457200">
              <a:spcBef>
                <a:spcPts val="1000"/>
              </a:spcBef>
              <a:buClr>
                <a:srgbClr val="D34817"/>
              </a:buClr>
              <a:buSzPct val="80000"/>
              <a:buFont typeface="Wingdings" panose="05000000000000000000" pitchFamily="2" charset="2"/>
              <a:buChar char="ü"/>
              <a:defRPr/>
            </a:pPr>
            <a:r>
              <a:rPr lang="fr-FR" dirty="0"/>
              <a:t>L’autonomie de décision est également examinée au regard de la liberté dont jouit l’unité pour exercer son activité (types de prestations librement déterminés, prix, engagement de personnel…). </a:t>
            </a:r>
          </a:p>
          <a:p>
            <a:pPr marL="285750" lvl="0" indent="-285750" defTabSz="457200">
              <a:spcBef>
                <a:spcPts val="1000"/>
              </a:spcBef>
              <a:buClr>
                <a:srgbClr val="D34817"/>
              </a:buClr>
              <a:buSzPct val="80000"/>
              <a:buFont typeface="Wingdings" panose="05000000000000000000" pitchFamily="2" charset="2"/>
              <a:buChar char="ü"/>
              <a:defRPr/>
            </a:pPr>
            <a:r>
              <a:rPr lang="fr-FR" dirty="0"/>
              <a:t>A défaut d’autonomie, l’unité institutionnelle est regroupée de manière comptable à celle qui la contrôle et cela, même si l’entité contrôlée dispose d’une personnalité juridique en droit national.</a:t>
            </a:r>
            <a:endPar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ndParaRPr>
          </a:p>
        </p:txBody>
      </p:sp>
    </p:spTree>
    <p:extLst>
      <p:ext uri="{BB962C8B-B14F-4D97-AF65-F5344CB8AC3E}">
        <p14:creationId xmlns:p14="http://schemas.microsoft.com/office/powerpoint/2010/main" val="13164483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acteurs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54</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54</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Administration publique S13</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2800767"/>
          </a:xfrm>
          <a:prstGeom prst="rect">
            <a:avLst/>
          </a:prstGeom>
          <a:noFill/>
        </p:spPr>
        <p:txBody>
          <a:bodyPr wrap="square" rtlCol="0">
            <a:spAutoFit/>
          </a:bodyPr>
          <a:lstStyle/>
          <a:p>
            <a:pPr marL="285750" lvl="0" indent="-285750" defTabSz="457200">
              <a:spcBef>
                <a:spcPts val="1000"/>
              </a:spcBef>
              <a:buClr>
                <a:srgbClr val="D34817"/>
              </a:buClr>
              <a:buSzPct val="80000"/>
              <a:buFont typeface="Wingdings" panose="05000000000000000000" pitchFamily="2" charset="2"/>
              <a:buChar char="ü"/>
              <a:defRPr/>
            </a:pPr>
            <a:r>
              <a:rPr lang="fr-BE" dirty="0">
                <a:solidFill>
                  <a:prstClr val="black">
                    <a:lumMod val="75000"/>
                    <a:lumOff val="25000"/>
                  </a:prstClr>
                </a:solidFill>
                <a:latin typeface="Trebuchet MS" panose="020B0603020202020204"/>
              </a:rPr>
              <a:t>Les administrations publiques S.13</a:t>
            </a:r>
          </a:p>
          <a:p>
            <a:pPr marL="285750" lvl="0" indent="-285750" defTabSz="457200">
              <a:spcBef>
                <a:spcPts val="1000"/>
              </a:spcBef>
              <a:buClr>
                <a:srgbClr val="D34817"/>
              </a:buClr>
              <a:buSzPct val="80000"/>
              <a:buFont typeface="Wingdings" panose="05000000000000000000" pitchFamily="2" charset="2"/>
              <a:buChar char="ü"/>
              <a:defRPr/>
            </a:pPr>
            <a:endPar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ndParaRPr>
          </a:p>
          <a:p>
            <a:pPr marL="285750" lvl="0" indent="-285750" defTabSz="457200">
              <a:spcBef>
                <a:spcPts val="1000"/>
              </a:spcBef>
              <a:buClr>
                <a:srgbClr val="D34817"/>
              </a:buClr>
              <a:buSzPct val="80000"/>
              <a:buFont typeface="Wingdings" panose="05000000000000000000" pitchFamily="2" charset="2"/>
              <a:buChar char="ü"/>
              <a:defRPr/>
            </a:pPr>
            <a:r>
              <a:rPr lang="fr-BE" dirty="0">
                <a:solidFill>
                  <a:prstClr val="black">
                    <a:lumMod val="75000"/>
                    <a:lumOff val="25000"/>
                  </a:prstClr>
                </a:solidFill>
                <a:latin typeface="Trebuchet MS" panose="020B0603020202020204"/>
              </a:rPr>
              <a:t>Ne pas confondre avec les 4 autres grands secteurs agrégés du SEC 2010 :</a:t>
            </a:r>
          </a:p>
          <a:p>
            <a:pPr marL="285750" lvl="0"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rPr>
              <a:t>- Les sociétés non-financières (S.11) ;</a:t>
            </a:r>
          </a:p>
          <a:p>
            <a:pPr marL="285750" lvl="0"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rPr>
              <a:t>– Les sociétés financières (S.12) ;</a:t>
            </a:r>
          </a:p>
          <a:p>
            <a:pPr marL="285750" lvl="0"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rPr>
              <a:t>– Les ménages (S.14) ;</a:t>
            </a:r>
          </a:p>
          <a:p>
            <a:pPr marL="285750" lvl="0"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rPr>
              <a:t>– Les institutions sans but lucratif (S.15)</a:t>
            </a:r>
            <a:endParaRPr kumimoji="0" lang="fr-BE" b="0" i="0" u="none" strike="noStrike" kern="1200" cap="none" spc="0" normalizeH="0" baseline="0" noProof="0" dirty="0">
              <a:ln>
                <a:noFill/>
              </a:ln>
              <a:solidFill>
                <a:prstClr val="black">
                  <a:lumMod val="75000"/>
                  <a:lumOff val="25000"/>
                </a:prstClr>
              </a:solidFill>
              <a:effectLst/>
              <a:uLnTx/>
              <a:uFillTx/>
              <a:latin typeface="Trebuchet MS" panose="020B0603020202020204"/>
            </a:endParaRPr>
          </a:p>
        </p:txBody>
      </p:sp>
    </p:spTree>
    <p:extLst>
      <p:ext uri="{BB962C8B-B14F-4D97-AF65-F5344CB8AC3E}">
        <p14:creationId xmlns:p14="http://schemas.microsoft.com/office/powerpoint/2010/main" val="24952468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8B1D03F1-CC6D-4DD5-AC7C-D6AFDC5535C2}"/>
              </a:ext>
            </a:extLst>
          </p:cNvPr>
          <p:cNvPicPr>
            <a:picLocks noChangeAspect="1"/>
          </p:cNvPicPr>
          <p:nvPr/>
        </p:nvPicPr>
        <p:blipFill>
          <a:blip r:embed="rId3"/>
          <a:stretch>
            <a:fillRect/>
          </a:stretch>
        </p:blipFill>
        <p:spPr>
          <a:xfrm>
            <a:off x="5711918" y="6263346"/>
            <a:ext cx="768163" cy="432854"/>
          </a:xfrm>
          <a:prstGeom prst="rect">
            <a:avLst/>
          </a:prstGeom>
        </p:spPr>
      </p:pic>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55</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55</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4"/>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Le saviez-vous?</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5232202"/>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Relativité des concepts juridiques:</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FR"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Régimes juridiques par qualification juridique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FR" dirty="0">
              <a:solidFill>
                <a:prstClr val="black">
                  <a:lumMod val="75000"/>
                  <a:lumOff val="25000"/>
                </a:prstClr>
              </a:solidFill>
              <a:latin typeface="Trebuchet MS" panose="020B0603020202020204"/>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Une vérité juridique dans une matière donnée n’est pas forcément vraie dans une autre matière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lang="fr-FR" dirty="0">
              <a:solidFill>
                <a:prstClr val="black">
                  <a:lumMod val="75000"/>
                  <a:lumOff val="25000"/>
                </a:prstClr>
              </a:solidFill>
              <a:latin typeface="Trebuchet MS" panose="020B0603020202020204"/>
            </a:endParaRPr>
          </a:p>
          <a:p>
            <a:pPr marL="742950" lvl="1"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Droit privé vs droit public et administratif</a:t>
            </a:r>
          </a:p>
          <a:p>
            <a:pPr marL="742950" lvl="1" indent="-285750" defTabSz="457200">
              <a:spcBef>
                <a:spcPts val="1000"/>
              </a:spcBef>
              <a:buClr>
                <a:srgbClr val="D34817"/>
              </a:buClr>
              <a:buSzPct val="80000"/>
              <a:buFont typeface="Wingdings" panose="05000000000000000000" pitchFamily="2" charset="2"/>
              <a:buChar char="ü"/>
              <a:defRPr/>
            </a:pPr>
            <a:endParaRPr lang="fr-FR" dirty="0">
              <a:solidFill>
                <a:prstClr val="black">
                  <a:lumMod val="75000"/>
                  <a:lumOff val="25000"/>
                </a:prstClr>
              </a:solidFill>
              <a:latin typeface="Trebuchet MS" panose="020B0603020202020204"/>
            </a:endParaRPr>
          </a:p>
          <a:p>
            <a:pPr marL="742950" lvl="1"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Droit belge vs droit européen</a:t>
            </a:r>
          </a:p>
          <a:p>
            <a:pPr marL="742950" lvl="1" indent="-285750" defTabSz="457200">
              <a:spcBef>
                <a:spcPts val="1000"/>
              </a:spcBef>
              <a:buClr>
                <a:srgbClr val="D34817"/>
              </a:buClr>
              <a:buSzPct val="80000"/>
              <a:buFont typeface="Wingdings" panose="05000000000000000000" pitchFamily="2" charset="2"/>
              <a:buChar char="ü"/>
              <a:defRPr/>
            </a:pPr>
            <a:endParaRPr lang="fr-FR" dirty="0">
              <a:solidFill>
                <a:prstClr val="black">
                  <a:lumMod val="75000"/>
                  <a:lumOff val="25000"/>
                </a:prstClr>
              </a:solidFill>
              <a:latin typeface="Trebuchet MS" panose="020B0603020202020204"/>
            </a:endParaRPr>
          </a:p>
          <a:p>
            <a:pPr marL="742950" lvl="1" indent="-285750" defTabSz="457200">
              <a:spcBef>
                <a:spcPts val="1000"/>
              </a:spcBef>
              <a:buClr>
                <a:srgbClr val="D34817"/>
              </a:buClr>
              <a:buSzPct val="80000"/>
              <a:buFont typeface="Wingdings" panose="05000000000000000000" pitchFamily="2" charset="2"/>
              <a:buChar char="ü"/>
              <a:defRPr/>
            </a:pPr>
            <a:r>
              <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Droit européen des marchés publics et droit européen du SEC 2010</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0187088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acteurs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56</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56</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Administration publique et autres personnes budgétaires</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3077766"/>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Loi du 22 mai 2003 « portant organisation du budget et de la comptabilité de l'Etat fédéral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lang="fr-FR" dirty="0">
                <a:solidFill>
                  <a:prstClr val="black">
                    <a:lumMod val="75000"/>
                    <a:lumOff val="25000"/>
                  </a:prstClr>
                </a:solidFill>
                <a:latin typeface="Trebuchet MS" panose="020B0603020202020204"/>
              </a:rPr>
              <a:t>1° l'administration générale, qui regroupe tous les services publics fédéraux;</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lang="fr-FR" dirty="0">
                <a:solidFill>
                  <a:prstClr val="black">
                    <a:lumMod val="75000"/>
                    <a:lumOff val="25000"/>
                  </a:prstClr>
                </a:solidFill>
                <a:latin typeface="Trebuchet MS" panose="020B0603020202020204"/>
              </a:rPr>
              <a:t>2° les administrations dotées d'une autonomie de gestion mais sans personnalité juridique, dénommées " services administratifs à comptabilité autonome ";</a:t>
            </a:r>
          </a:p>
          <a:p>
            <a:pPr marL="742950" lvl="1" indent="-285750" defTabSz="457200">
              <a:spcBef>
                <a:spcPts val="1000"/>
              </a:spcBef>
              <a:buClr>
                <a:srgbClr val="D34817"/>
              </a:buClr>
              <a:buSzPct val="80000"/>
              <a:buFont typeface="Wingdings" panose="05000000000000000000" pitchFamily="2" charset="2"/>
              <a:buChar char="ü"/>
              <a:defRPr/>
            </a:pPr>
            <a:endParaRPr kumimoji="0" lang="fr-FR"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8199027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B4415CA-1D52-47E5-9D2C-0D0DBDDBAF30}"/>
              </a:ext>
            </a:extLst>
          </p:cNvPr>
          <p:cNvSpPr>
            <a:spLocks noGrp="1"/>
          </p:cNvSpPr>
          <p:nvPr>
            <p:ph type="ftr" sz="quarter" idx="11"/>
          </p:nvPr>
        </p:nvSpPr>
        <p:spPr>
          <a:xfrm>
            <a:off x="3848100" y="6238072"/>
            <a:ext cx="4724400" cy="483403"/>
          </a:xfrm>
        </p:spPr>
        <p:txBody>
          <a:bodyPr/>
          <a:lstStyle/>
          <a:p>
            <a:r>
              <a:rPr lang="fr-BE" dirty="0"/>
              <a:t>Les acteurs</a:t>
            </a:r>
          </a:p>
          <a:p>
            <a:endParaRPr lang="fr-BE" dirty="0"/>
          </a:p>
        </p:txBody>
      </p:sp>
      <p:sp>
        <p:nvSpPr>
          <p:cNvPr id="3" name="Espace réservé du numéro de diapositive 2">
            <a:extLst>
              <a:ext uri="{FF2B5EF4-FFF2-40B4-BE49-F238E27FC236}">
                <a16:creationId xmlns:a16="http://schemas.microsoft.com/office/drawing/2014/main" id="{8ACFCBDD-F72E-4219-907A-0E815EFEE475}"/>
              </a:ext>
            </a:extLst>
          </p:cNvPr>
          <p:cNvSpPr>
            <a:spLocks noGrp="1"/>
          </p:cNvSpPr>
          <p:nvPr>
            <p:ph type="sldNum" sz="quarter" idx="12"/>
          </p:nvPr>
        </p:nvSpPr>
        <p:spPr/>
        <p:txBody>
          <a:bodyPr/>
          <a:lstStyle/>
          <a:p>
            <a:fld id="{B22B6D6A-1B0F-483C-B9AB-5C702BFD9A06}" type="slidenum">
              <a:rPr lang="fr-BE" smtClean="0"/>
              <a:t>57</a:t>
            </a:fld>
            <a:endParaRPr lang="fr-BE"/>
          </a:p>
        </p:txBody>
      </p:sp>
      <p:sp>
        <p:nvSpPr>
          <p:cNvPr id="4" name="Espace réservé du numéro de diapositive 5">
            <a:extLst>
              <a:ext uri="{FF2B5EF4-FFF2-40B4-BE49-F238E27FC236}">
                <a16:creationId xmlns:a16="http://schemas.microsoft.com/office/drawing/2014/main" id="{0C40759B-1EB5-42D5-82DA-F590B0F67879}"/>
              </a:ext>
            </a:extLst>
          </p:cNvPr>
          <p:cNvSpPr txBox="1">
            <a:spLocks/>
          </p:cNvSpPr>
          <p:nvPr/>
        </p:nvSpPr>
        <p:spPr>
          <a:xfrm>
            <a:off x="10923225" y="6238072"/>
            <a:ext cx="811575" cy="365125"/>
          </a:xfrm>
          <a:prstGeom prst="rect">
            <a:avLst/>
          </a:prstGeom>
          <a:solidFill>
            <a:srgbClr val="77B64A"/>
          </a:solidFill>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FFF8E33-DA33-43C4-91FD-3C1F0F57DE39}" type="slidenum">
              <a:rPr lang="fr-BE" sz="1600" b="1" smtClean="0">
                <a:solidFill>
                  <a:schemeClr val="bg1"/>
                </a:solidFill>
              </a:rPr>
              <a:pPr algn="ctr"/>
              <a:t>57</a:t>
            </a:fld>
            <a:endParaRPr lang="fr-BE" sz="1600" b="1" dirty="0">
              <a:solidFill>
                <a:schemeClr val="bg1"/>
              </a:solidFill>
            </a:endParaRPr>
          </a:p>
        </p:txBody>
      </p:sp>
      <p:pic>
        <p:nvPicPr>
          <p:cNvPr id="5" name="Image 4">
            <a:extLst>
              <a:ext uri="{FF2B5EF4-FFF2-40B4-BE49-F238E27FC236}">
                <a16:creationId xmlns:a16="http://schemas.microsoft.com/office/drawing/2014/main" id="{693D0E76-8956-47D4-8053-D7E3A020BE8E}"/>
              </a:ext>
            </a:extLst>
          </p:cNvPr>
          <p:cNvPicPr>
            <a:picLocks noChangeAspect="1"/>
          </p:cNvPicPr>
          <p:nvPr/>
        </p:nvPicPr>
        <p:blipFill>
          <a:blip r:embed="rId3"/>
          <a:stretch>
            <a:fillRect/>
          </a:stretch>
        </p:blipFill>
        <p:spPr>
          <a:xfrm>
            <a:off x="457200" y="6042815"/>
            <a:ext cx="779535" cy="627069"/>
          </a:xfrm>
          <a:prstGeom prst="rect">
            <a:avLst/>
          </a:prstGeom>
        </p:spPr>
      </p:pic>
      <p:sp>
        <p:nvSpPr>
          <p:cNvPr id="7" name="ZoneTexte 6">
            <a:extLst>
              <a:ext uri="{FF2B5EF4-FFF2-40B4-BE49-F238E27FC236}">
                <a16:creationId xmlns:a16="http://schemas.microsoft.com/office/drawing/2014/main" id="{B677343B-54AC-4338-8B66-DACB75D8CB33}"/>
              </a:ext>
            </a:extLst>
          </p:cNvPr>
          <p:cNvSpPr txBox="1"/>
          <p:nvPr/>
        </p:nvSpPr>
        <p:spPr>
          <a:xfrm>
            <a:off x="571500" y="254803"/>
            <a:ext cx="11277600" cy="523220"/>
          </a:xfrm>
          <a:prstGeom prst="rect">
            <a:avLst/>
          </a:prstGeom>
          <a:noFill/>
        </p:spPr>
        <p:txBody>
          <a:bodyPr wrap="square" rtlCol="0">
            <a:spAutoFit/>
          </a:bodyPr>
          <a:lstStyle/>
          <a:p>
            <a:pPr algn="ctr"/>
            <a:r>
              <a:rPr lang="fr-BE" sz="2800" b="1" cap="small" dirty="0">
                <a:solidFill>
                  <a:srgbClr val="77B64A"/>
                </a:solidFill>
              </a:rPr>
              <a:t>Administration publique et autres personnes budgétaires</a:t>
            </a:r>
          </a:p>
        </p:txBody>
      </p:sp>
      <p:sp>
        <p:nvSpPr>
          <p:cNvPr id="8" name="ZoneTexte 7">
            <a:extLst>
              <a:ext uri="{FF2B5EF4-FFF2-40B4-BE49-F238E27FC236}">
                <a16:creationId xmlns:a16="http://schemas.microsoft.com/office/drawing/2014/main" id="{90B5B86C-C23A-4DB9-84C4-D23E812A5672}"/>
              </a:ext>
            </a:extLst>
          </p:cNvPr>
          <p:cNvSpPr txBox="1"/>
          <p:nvPr/>
        </p:nvSpPr>
        <p:spPr>
          <a:xfrm>
            <a:off x="469900" y="952500"/>
            <a:ext cx="11480800" cy="6145272"/>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Loi du 22 mai 2003 « portant organisation du budget et de la comptabilité de l'Etat fédéral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lang="fr-FR" sz="1400" dirty="0">
                <a:solidFill>
                  <a:prstClr val="black">
                    <a:lumMod val="75000"/>
                    <a:lumOff val="25000"/>
                  </a:prstClr>
                </a:solidFill>
                <a:latin typeface="Trebuchet MS" panose="020B0603020202020204"/>
              </a:rPr>
              <a:t>3° les organismes d'administration publique dotés de la personnalité juridique, appelés </a:t>
            </a:r>
            <a:r>
              <a:rPr lang="fr-FR" sz="1400" b="1" u="sng" dirty="0">
                <a:solidFill>
                  <a:prstClr val="black">
                    <a:lumMod val="75000"/>
                    <a:lumOff val="25000"/>
                  </a:prstClr>
                </a:solidFill>
                <a:latin typeface="Trebuchet MS" panose="020B0603020202020204"/>
              </a:rPr>
              <a:t>" organismes administratifs publics ", </a:t>
            </a:r>
            <a:r>
              <a:rPr lang="fr-FR" sz="1400" dirty="0">
                <a:solidFill>
                  <a:prstClr val="black">
                    <a:lumMod val="75000"/>
                    <a:lumOff val="25000"/>
                  </a:prstClr>
                </a:solidFill>
                <a:latin typeface="Trebuchet MS" panose="020B0603020202020204"/>
              </a:rPr>
              <a:t>à l'exclusion des organismes publics de sécurité sociale de la catégorie D de la loi du 16 mars 1954 relative au contrôle de certains organismes d'intérêt public et des institutions publiques de sécurité sociale reprises dans l'arrêté royal du 3 avril 1997 portant des mesures en vue de la responsabilisation des institutions publiques de sécurité sociale.</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lang="fr-FR" sz="1400" dirty="0">
                <a:solidFill>
                  <a:prstClr val="black">
                    <a:lumMod val="75000"/>
                    <a:lumOff val="25000"/>
                  </a:prstClr>
                </a:solidFill>
                <a:latin typeface="Trebuchet MS" panose="020B0603020202020204"/>
              </a:rPr>
              <a:t>   La catégorie sous 3° comprend :</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lang="fr-FR" sz="1400" dirty="0">
                <a:solidFill>
                  <a:prstClr val="black">
                    <a:lumMod val="75000"/>
                    <a:lumOff val="25000"/>
                  </a:prstClr>
                </a:solidFill>
                <a:latin typeface="Trebuchet MS" panose="020B0603020202020204"/>
              </a:rPr>
              <a:t>   a) les organismes à gestion ministérielle, soumis directement à l'autorité du ministre dont ils relèvent et auquel sont confiés les pouvoirs de gestion; ce sont les organismes d'intérêt public de la catégorie A visés à l'article 1er de la loi du 16 mars 1954 relative aux organismes d'intérêt public;</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lang="fr-FR" sz="1400" dirty="0">
                <a:solidFill>
                  <a:prstClr val="black">
                    <a:lumMod val="75000"/>
                    <a:lumOff val="25000"/>
                  </a:prstClr>
                </a:solidFill>
                <a:latin typeface="Trebuchet MS" panose="020B0603020202020204"/>
              </a:rPr>
              <a:t>   b) les organismes à gestion autonome, bénéficiant d'une autonomie organique, sans préjudice des pouvoirs de tutelle et de contrôle du ministre dont ils relèvent; ce sont les organismes de la catégorie B et C visés à l'article 1er de la loi précitée du 16 mars 1954.</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lang="fr-FR" sz="1400" dirty="0">
                <a:solidFill>
                  <a:prstClr val="black">
                    <a:lumMod val="75000"/>
                    <a:lumOff val="25000"/>
                  </a:prstClr>
                </a:solidFill>
                <a:latin typeface="Trebuchet MS" panose="020B0603020202020204"/>
              </a:rPr>
              <a:t>   Sont assimilés aux organismes administratifs publics à gestion autonome, sur base d'une liste établie dans la loi budgétaire, les entités, avec personnalité juridique, qui ne sont pas exclues sur base du présent point 3° et qui sont classifiés par l'Institut des Comptes nationaux, sous l'administration centrale, à savoir le </a:t>
            </a:r>
            <a:r>
              <a:rPr lang="fr-FR" sz="1400" b="1" u="sng" dirty="0">
                <a:solidFill>
                  <a:prstClr val="black">
                    <a:lumMod val="75000"/>
                    <a:lumOff val="25000"/>
                  </a:prstClr>
                </a:solidFill>
                <a:latin typeface="Trebuchet MS" panose="020B0603020202020204"/>
              </a:rPr>
              <a:t>code S1311</a:t>
            </a:r>
            <a:r>
              <a:rPr lang="fr-FR" sz="1400" dirty="0">
                <a:solidFill>
                  <a:prstClr val="black">
                    <a:lumMod val="75000"/>
                    <a:lumOff val="25000"/>
                  </a:prstClr>
                </a:solidFill>
                <a:latin typeface="Trebuchet MS" panose="020B0603020202020204"/>
              </a:rPr>
              <a:t>.</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lang="fr-FR" sz="1400" dirty="0">
                <a:solidFill>
                  <a:prstClr val="black">
                    <a:lumMod val="75000"/>
                    <a:lumOff val="25000"/>
                  </a:prstClr>
                </a:solidFill>
                <a:latin typeface="Trebuchet MS" panose="020B0603020202020204"/>
              </a:rPr>
              <a:t>   4° les entreprises à caractère commercial, industriel ou financier, dotées d'un régime d'autonomie mais sans personnalité juridique, appelées " </a:t>
            </a:r>
            <a:r>
              <a:rPr lang="fr-FR" sz="1400" b="1" u="sng" dirty="0">
                <a:solidFill>
                  <a:prstClr val="black">
                    <a:lumMod val="75000"/>
                    <a:lumOff val="25000"/>
                  </a:prstClr>
                </a:solidFill>
                <a:latin typeface="Trebuchet MS" panose="020B0603020202020204"/>
              </a:rPr>
              <a:t>entreprises d'Etat </a:t>
            </a:r>
            <a:r>
              <a:rPr lang="fr-FR" sz="1400" dirty="0">
                <a:solidFill>
                  <a:prstClr val="black">
                    <a:lumMod val="75000"/>
                    <a:lumOff val="25000"/>
                  </a:prstClr>
                </a:solidFill>
                <a:latin typeface="Trebuchet MS" panose="020B0603020202020204"/>
              </a:rPr>
              <a:t>".</a:t>
            </a: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r>
              <a:rPr lang="fr-FR" sz="1400" dirty="0">
                <a:solidFill>
                  <a:prstClr val="black">
                    <a:lumMod val="75000"/>
                    <a:lumOff val="25000"/>
                  </a:prstClr>
                </a:solidFill>
                <a:latin typeface="Trebuchet MS" panose="020B0603020202020204"/>
              </a:rPr>
              <a:t>   Le Sénat, la Chambre des représentants, et les services dont le budget est approuvé par la Commission de la comptabilité de la Chambre des représentants ne sont pas considérés comme des services au sens de l'article 2, alinéa 1er, 1° à 4°.</a:t>
            </a:r>
            <a:endParaRPr kumimoji="0" lang="fr-FR" sz="14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1000"/>
              </a:spcBef>
              <a:spcAft>
                <a:spcPts val="0"/>
              </a:spcAft>
              <a:buClr>
                <a:srgbClr val="D34817"/>
              </a:buClr>
              <a:buSzPct val="80000"/>
              <a:buFont typeface="Wingdings" panose="05000000000000000000" pitchFamily="2" charset="2"/>
              <a:buChar char="ü"/>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9100236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77B64A"/>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ZoneTexte 3">
            <a:extLst>
              <a:ext uri="{FF2B5EF4-FFF2-40B4-BE49-F238E27FC236}">
                <a16:creationId xmlns:a16="http://schemas.microsoft.com/office/drawing/2014/main" id="{53F3A90A-A5EA-44AE-BA91-F631DCC5B0B6}"/>
              </a:ext>
            </a:extLst>
          </p:cNvPr>
          <p:cNvSpPr txBox="1"/>
          <p:nvPr/>
        </p:nvSpPr>
        <p:spPr>
          <a:xfrm>
            <a:off x="2298699" y="1244600"/>
            <a:ext cx="7337669" cy="4171462"/>
          </a:xfrm>
          <a:prstGeom prst="rect">
            <a:avLst/>
          </a:prstGeom>
        </p:spPr>
        <p:txBody>
          <a:bodyPr vert="horz" lIns="91440" tIns="45720" rIns="91440" bIns="45720" rtlCol="0" anchor="ctr">
            <a:normAutofit/>
          </a:bodyPr>
          <a:lstStyle/>
          <a:p>
            <a:pPr algn="ctr">
              <a:lnSpc>
                <a:spcPct val="90000"/>
              </a:lnSpc>
              <a:spcBef>
                <a:spcPct val="0"/>
              </a:spcBef>
              <a:spcAft>
                <a:spcPts val="600"/>
              </a:spcAft>
            </a:pPr>
            <a:endParaRPr lang="en-US" sz="4400" b="1" dirty="0">
              <a:solidFill>
                <a:schemeClr val="bg1"/>
              </a:solidFill>
              <a:latin typeface="+mj-lt"/>
              <a:ea typeface="+mj-ea"/>
              <a:cs typeface="+mj-cs"/>
            </a:endParaRPr>
          </a:p>
          <a:p>
            <a:pPr algn="ctr">
              <a:lnSpc>
                <a:spcPct val="90000"/>
              </a:lnSpc>
              <a:spcBef>
                <a:spcPct val="0"/>
              </a:spcBef>
              <a:spcAft>
                <a:spcPts val="600"/>
              </a:spcAft>
            </a:pPr>
            <a:r>
              <a:rPr lang="en-US" sz="4400" b="1" dirty="0">
                <a:solidFill>
                  <a:schemeClr val="bg1"/>
                </a:solidFill>
                <a:latin typeface="+mj-lt"/>
                <a:ea typeface="+mj-ea"/>
                <a:cs typeface="+mj-cs"/>
              </a:rPr>
              <a:t>Merci de votre attention !</a:t>
            </a:r>
          </a:p>
          <a:p>
            <a:pPr algn="ctr">
              <a:lnSpc>
                <a:spcPct val="90000"/>
              </a:lnSpc>
              <a:spcBef>
                <a:spcPct val="0"/>
              </a:spcBef>
              <a:spcAft>
                <a:spcPts val="600"/>
              </a:spcAft>
            </a:pPr>
            <a:r>
              <a:rPr lang="en-US" sz="4400" b="1" dirty="0">
                <a:solidFill>
                  <a:schemeClr val="bg1"/>
                </a:solidFill>
                <a:latin typeface="+mj-lt"/>
                <a:ea typeface="+mj-ea"/>
                <a:cs typeface="+mj-cs"/>
                <a:hlinkClick r:id="rId2"/>
              </a:rPr>
              <a:t>sr@oaklaw.eu</a:t>
            </a:r>
            <a:r>
              <a:rPr lang="en-US" sz="4400" b="1" dirty="0">
                <a:solidFill>
                  <a:schemeClr val="bg1"/>
                </a:solidFill>
                <a:latin typeface="+mj-lt"/>
                <a:ea typeface="+mj-ea"/>
                <a:cs typeface="+mj-cs"/>
              </a:rPr>
              <a:t> </a:t>
            </a:r>
          </a:p>
          <a:p>
            <a:pPr algn="ctr">
              <a:lnSpc>
                <a:spcPct val="90000"/>
              </a:lnSpc>
              <a:spcBef>
                <a:spcPct val="0"/>
              </a:spcBef>
              <a:spcAft>
                <a:spcPts val="600"/>
              </a:spcAft>
            </a:pPr>
            <a:endParaRPr lang="en-US" sz="5400" dirty="0">
              <a:solidFill>
                <a:schemeClr val="bg1">
                  <a:lumMod val="95000"/>
                  <a:lumOff val="5000"/>
                </a:schemeClr>
              </a:solidFill>
              <a:latin typeface="+mj-lt"/>
              <a:ea typeface="+mj-ea"/>
              <a:cs typeface="+mj-cs"/>
            </a:endParaRPr>
          </a:p>
          <a:p>
            <a:pPr algn="ctr">
              <a:lnSpc>
                <a:spcPct val="90000"/>
              </a:lnSpc>
              <a:spcBef>
                <a:spcPct val="0"/>
              </a:spcBef>
              <a:spcAft>
                <a:spcPts val="600"/>
              </a:spcAft>
            </a:pPr>
            <a:endParaRPr lang="en-US" sz="5400" dirty="0">
              <a:solidFill>
                <a:schemeClr val="bg1">
                  <a:lumMod val="95000"/>
                  <a:lumOff val="5000"/>
                </a:schemeClr>
              </a:solidFill>
              <a:latin typeface="+mj-lt"/>
              <a:ea typeface="+mj-ea"/>
              <a:cs typeface="+mj-cs"/>
            </a:endParaRPr>
          </a:p>
        </p:txBody>
      </p:sp>
      <p:sp>
        <p:nvSpPr>
          <p:cNvPr id="2" name="Espace réservé du pied de page 1">
            <a:extLst>
              <a:ext uri="{FF2B5EF4-FFF2-40B4-BE49-F238E27FC236}">
                <a16:creationId xmlns:a16="http://schemas.microsoft.com/office/drawing/2014/main" id="{7A5BFD72-27BF-4090-A524-763750A188AA}"/>
              </a:ext>
            </a:extLst>
          </p:cNvPr>
          <p:cNvSpPr>
            <a:spLocks noGrp="1"/>
          </p:cNvSpPr>
          <p:nvPr>
            <p:ph type="ftr" sz="quarter" idx="11"/>
          </p:nvPr>
        </p:nvSpPr>
        <p:spPr>
          <a:xfrm>
            <a:off x="3892062" y="6199632"/>
            <a:ext cx="4407876" cy="365125"/>
          </a:xfrm>
        </p:spPr>
        <p:txBody>
          <a:bodyPr vert="horz" lIns="91440" tIns="45720" rIns="91440" bIns="45720" rtlCol="0" anchor="ctr">
            <a:normAutofit/>
          </a:bodyPr>
          <a:lstStyle/>
          <a:p>
            <a:pPr defTabSz="457200"/>
            <a:endParaRPr lang="en-US" sz="1100" kern="1200">
              <a:solidFill>
                <a:schemeClr val="bg1">
                  <a:alpha val="80000"/>
                </a:schemeClr>
              </a:solidFill>
              <a:latin typeface="+mn-lt"/>
              <a:ea typeface="+mn-ea"/>
              <a:cs typeface="+mn-cs"/>
            </a:endParaRPr>
          </a:p>
        </p:txBody>
      </p:sp>
      <p:pic>
        <p:nvPicPr>
          <p:cNvPr id="5" name="Image 4">
            <a:extLst>
              <a:ext uri="{FF2B5EF4-FFF2-40B4-BE49-F238E27FC236}">
                <a16:creationId xmlns:a16="http://schemas.microsoft.com/office/drawing/2014/main" id="{710B2243-E162-419C-925A-6F2EC7D2248D}"/>
              </a:ext>
            </a:extLst>
          </p:cNvPr>
          <p:cNvPicPr>
            <a:picLocks noChangeAspect="1"/>
          </p:cNvPicPr>
          <p:nvPr/>
        </p:nvPicPr>
        <p:blipFill>
          <a:blip r:embed="rId3"/>
          <a:stretch>
            <a:fillRect/>
          </a:stretch>
        </p:blipFill>
        <p:spPr>
          <a:xfrm>
            <a:off x="4775997" y="3782731"/>
            <a:ext cx="2640006" cy="2123658"/>
          </a:xfrm>
          <a:prstGeom prst="rect">
            <a:avLst/>
          </a:prstGeom>
        </p:spPr>
      </p:pic>
    </p:spTree>
    <p:extLst>
      <p:ext uri="{BB962C8B-B14F-4D97-AF65-F5344CB8AC3E}">
        <p14:creationId xmlns:p14="http://schemas.microsoft.com/office/powerpoint/2010/main" val="3954150545"/>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3152</Words>
  <Application>Microsoft Office PowerPoint</Application>
  <PresentationFormat>Grand écran</PresentationFormat>
  <Paragraphs>634</Paragraphs>
  <Slides>58</Slides>
  <Notes>55</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58</vt:i4>
      </vt:variant>
    </vt:vector>
  </HeadingPairs>
  <TitlesOfParts>
    <vt:vector size="64" baseType="lpstr">
      <vt:lpstr>Arial</vt:lpstr>
      <vt:lpstr>Calibri</vt:lpstr>
      <vt:lpstr>Calibri Light</vt:lpstr>
      <vt:lpstr>Trebuchet MS</vt:lpstr>
      <vt:lpstr>Wingdings</vt:lpstr>
      <vt:lpstr>Thème Office</vt:lpstr>
      <vt:lpstr> Droit des associations</vt:lpstr>
      <vt:lpstr>Présentation PowerPoint</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Sûretés  &amp;  Droit de poursuite des créanciers :</dc:title>
  <dc:creator>Alexis Fayt</dc:creator>
  <cp:lastModifiedBy>Stephane Rixhon</cp:lastModifiedBy>
  <cp:revision>68</cp:revision>
  <cp:lastPrinted>2019-05-16T08:00:16Z</cp:lastPrinted>
  <dcterms:created xsi:type="dcterms:W3CDTF">2019-04-01T19:11:03Z</dcterms:created>
  <dcterms:modified xsi:type="dcterms:W3CDTF">2022-04-12T08:14:16Z</dcterms:modified>
</cp:coreProperties>
</file>